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407" r:id="rId3"/>
    <p:sldId id="417" r:id="rId4"/>
    <p:sldId id="406" r:id="rId5"/>
    <p:sldId id="425" r:id="rId6"/>
    <p:sldId id="426" r:id="rId7"/>
    <p:sldId id="446" r:id="rId8"/>
    <p:sldId id="448" r:id="rId9"/>
    <p:sldId id="449" r:id="rId10"/>
    <p:sldId id="510" r:id="rId11"/>
    <p:sldId id="450" r:id="rId12"/>
    <p:sldId id="364" r:id="rId13"/>
    <p:sldId id="451" r:id="rId14"/>
    <p:sldId id="365" r:id="rId15"/>
    <p:sldId id="447" r:id="rId16"/>
    <p:sldId id="335" r:id="rId17"/>
    <p:sldId id="339" r:id="rId18"/>
    <p:sldId id="340" r:id="rId19"/>
    <p:sldId id="495" r:id="rId20"/>
    <p:sldId id="474" r:id="rId21"/>
    <p:sldId id="529" r:id="rId22"/>
    <p:sldId id="295" r:id="rId23"/>
    <p:sldId id="296" r:id="rId24"/>
    <p:sldId id="297" r:id="rId25"/>
    <p:sldId id="298" r:id="rId26"/>
    <p:sldId id="473" r:id="rId27"/>
    <p:sldId id="493" r:id="rId28"/>
    <p:sldId id="512" r:id="rId29"/>
    <p:sldId id="274" r:id="rId30"/>
    <p:sldId id="283" r:id="rId31"/>
    <p:sldId id="459" r:id="rId32"/>
    <p:sldId id="481" r:id="rId33"/>
    <p:sldId id="482" r:id="rId34"/>
    <p:sldId id="513" r:id="rId35"/>
    <p:sldId id="514" r:id="rId36"/>
    <p:sldId id="515" r:id="rId37"/>
    <p:sldId id="516" r:id="rId38"/>
    <p:sldId id="487" r:id="rId39"/>
    <p:sldId id="489" r:id="rId40"/>
    <p:sldId id="488" r:id="rId41"/>
    <p:sldId id="490" r:id="rId42"/>
    <p:sldId id="496" r:id="rId43"/>
    <p:sldId id="530" r:id="rId44"/>
    <p:sldId id="498" r:id="rId45"/>
    <p:sldId id="520" r:id="rId46"/>
    <p:sldId id="522" r:id="rId47"/>
    <p:sldId id="524" r:id="rId48"/>
    <p:sldId id="527" r:id="rId49"/>
    <p:sldId id="501" r:id="rId50"/>
    <p:sldId id="525" r:id="rId51"/>
    <p:sldId id="502" r:id="rId52"/>
    <p:sldId id="505" r:id="rId53"/>
    <p:sldId id="497" r:id="rId54"/>
    <p:sldId id="504" r:id="rId55"/>
    <p:sldId id="503" r:id="rId56"/>
    <p:sldId id="275" r:id="rId57"/>
    <p:sldId id="531" r:id="rId58"/>
    <p:sldId id="511" r:id="rId59"/>
    <p:sldId id="276" r:id="rId60"/>
    <p:sldId id="528" r:id="rId61"/>
    <p:sldId id="277" r:id="rId62"/>
    <p:sldId id="279" r:id="rId63"/>
    <p:sldId id="433" r:id="rId64"/>
    <p:sldId id="434" r:id="rId65"/>
    <p:sldId id="435" r:id="rId66"/>
    <p:sldId id="436" r:id="rId67"/>
    <p:sldId id="437" r:id="rId68"/>
    <p:sldId id="438" r:id="rId69"/>
    <p:sldId id="443" r:id="rId70"/>
    <p:sldId id="444" r:id="rId71"/>
    <p:sldId id="445" r:id="rId72"/>
    <p:sldId id="432" r:id="rId73"/>
    <p:sldId id="521" r:id="rId74"/>
    <p:sldId id="427" r:id="rId75"/>
    <p:sldId id="532" r:id="rId76"/>
    <p:sldId id="352" r:id="rId77"/>
    <p:sldId id="285"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1914"/>
  </p:normalViewPr>
  <p:slideViewPr>
    <p:cSldViewPr snapToGrid="0">
      <p:cViewPr varScale="1">
        <p:scale>
          <a:sx n="99" d="100"/>
          <a:sy n="99" d="100"/>
        </p:scale>
        <p:origin x="176"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5FDA9-B11F-7449-B169-793ADA47A6B8}" type="datetimeFigureOut">
              <a:rPr lang="en-US" smtClean="0"/>
              <a:t>11/22/25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56CA6E-FF8B-CA4B-9680-EA2F986E67B7}" type="slidenum">
              <a:rPr lang="en-US" smtClean="0"/>
              <a:t>‹#›</a:t>
            </a:fld>
            <a:endParaRPr lang="en-US"/>
          </a:p>
        </p:txBody>
      </p:sp>
    </p:spTree>
    <p:extLst>
      <p:ext uri="{BB962C8B-B14F-4D97-AF65-F5344CB8AC3E}">
        <p14:creationId xmlns:p14="http://schemas.microsoft.com/office/powerpoint/2010/main" val="231223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2</a:t>
            </a:fld>
            <a:endParaRPr lang="en-US"/>
          </a:p>
        </p:txBody>
      </p:sp>
    </p:spTree>
    <p:extLst>
      <p:ext uri="{BB962C8B-B14F-4D97-AF65-F5344CB8AC3E}">
        <p14:creationId xmlns:p14="http://schemas.microsoft.com/office/powerpoint/2010/main" val="198046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33</a:t>
            </a:fld>
            <a:endParaRPr lang="en-US"/>
          </a:p>
        </p:txBody>
      </p:sp>
    </p:spTree>
    <p:extLst>
      <p:ext uri="{BB962C8B-B14F-4D97-AF65-F5344CB8AC3E}">
        <p14:creationId xmlns:p14="http://schemas.microsoft.com/office/powerpoint/2010/main" val="1753458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6945C-5B71-70D0-6345-0C0475DE7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9BA4C5-50DD-8C54-9F65-2FE3C442D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70AD-0316-E959-61F0-421EE043A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2A603-4F27-4D7F-EFFA-4E3FD49B7663}"/>
              </a:ext>
            </a:extLst>
          </p:cNvPr>
          <p:cNvSpPr>
            <a:spLocks noGrp="1"/>
          </p:cNvSpPr>
          <p:nvPr>
            <p:ph type="sldNum" sz="quarter" idx="5"/>
          </p:nvPr>
        </p:nvSpPr>
        <p:spPr/>
        <p:txBody>
          <a:bodyPr/>
          <a:lstStyle/>
          <a:p>
            <a:fld id="{E556CA6E-FF8B-CA4B-9680-EA2F986E67B7}" type="slidenum">
              <a:rPr lang="en-US" smtClean="0"/>
              <a:t>34</a:t>
            </a:fld>
            <a:endParaRPr lang="en-US"/>
          </a:p>
        </p:txBody>
      </p:sp>
    </p:spTree>
    <p:extLst>
      <p:ext uri="{BB962C8B-B14F-4D97-AF65-F5344CB8AC3E}">
        <p14:creationId xmlns:p14="http://schemas.microsoft.com/office/powerpoint/2010/main" val="329557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7C2EC-1F4D-00A3-B25F-933F2EFF7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891E0-437D-E85F-C04F-2B5FE7179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985C6-5040-C3F6-20C8-CF0BD8A43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6787E5-9947-3099-9790-97A8A10D1BFB}"/>
              </a:ext>
            </a:extLst>
          </p:cNvPr>
          <p:cNvSpPr>
            <a:spLocks noGrp="1"/>
          </p:cNvSpPr>
          <p:nvPr>
            <p:ph type="sldNum" sz="quarter" idx="5"/>
          </p:nvPr>
        </p:nvSpPr>
        <p:spPr/>
        <p:txBody>
          <a:bodyPr/>
          <a:lstStyle/>
          <a:p>
            <a:fld id="{E556CA6E-FF8B-CA4B-9680-EA2F986E67B7}" type="slidenum">
              <a:rPr lang="en-US" smtClean="0"/>
              <a:t>35</a:t>
            </a:fld>
            <a:endParaRPr lang="en-US"/>
          </a:p>
        </p:txBody>
      </p:sp>
    </p:spTree>
    <p:extLst>
      <p:ext uri="{BB962C8B-B14F-4D97-AF65-F5344CB8AC3E}">
        <p14:creationId xmlns:p14="http://schemas.microsoft.com/office/powerpoint/2010/main" val="2968407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3931-2B5B-FF7B-E96B-37D761400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66A3A-3AB5-7422-7C73-D6F45A1E0E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BD2F-8908-E10D-F2DA-DCA17643BE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68F1-026B-9D64-22CC-E609B237E692}"/>
              </a:ext>
            </a:extLst>
          </p:cNvPr>
          <p:cNvSpPr>
            <a:spLocks noGrp="1"/>
          </p:cNvSpPr>
          <p:nvPr>
            <p:ph type="sldNum" sz="quarter" idx="5"/>
          </p:nvPr>
        </p:nvSpPr>
        <p:spPr/>
        <p:txBody>
          <a:bodyPr/>
          <a:lstStyle/>
          <a:p>
            <a:fld id="{E556CA6E-FF8B-CA4B-9680-EA2F986E67B7}" type="slidenum">
              <a:rPr lang="en-US" smtClean="0"/>
              <a:t>36</a:t>
            </a:fld>
            <a:endParaRPr lang="en-US"/>
          </a:p>
        </p:txBody>
      </p:sp>
    </p:spTree>
    <p:extLst>
      <p:ext uri="{BB962C8B-B14F-4D97-AF65-F5344CB8AC3E}">
        <p14:creationId xmlns:p14="http://schemas.microsoft.com/office/powerpoint/2010/main" val="4084931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D36DC-698E-545C-FB8A-AC1E75C08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DE2E4-DF2D-18FE-964B-37E8B0A35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3019ED-EFC4-40EF-15BB-EA20890AA7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40AD7-E69D-622D-692C-2BE0E4BB26E7}"/>
              </a:ext>
            </a:extLst>
          </p:cNvPr>
          <p:cNvSpPr>
            <a:spLocks noGrp="1"/>
          </p:cNvSpPr>
          <p:nvPr>
            <p:ph type="sldNum" sz="quarter" idx="5"/>
          </p:nvPr>
        </p:nvSpPr>
        <p:spPr/>
        <p:txBody>
          <a:bodyPr/>
          <a:lstStyle/>
          <a:p>
            <a:fld id="{E556CA6E-FF8B-CA4B-9680-EA2F986E67B7}" type="slidenum">
              <a:rPr lang="en-US" smtClean="0"/>
              <a:t>37</a:t>
            </a:fld>
            <a:endParaRPr lang="en-US"/>
          </a:p>
        </p:txBody>
      </p:sp>
    </p:spTree>
    <p:extLst>
      <p:ext uri="{BB962C8B-B14F-4D97-AF65-F5344CB8AC3E}">
        <p14:creationId xmlns:p14="http://schemas.microsoft.com/office/powerpoint/2010/main" val="4142009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425-7E90-198E-00F3-22FA8B093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A9718-FAAF-A9CD-EE00-BFED7AD62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61D6F-9FB8-6397-5E02-8D8F6E3D8F96}"/>
              </a:ext>
            </a:extLst>
          </p:cNvPr>
          <p:cNvSpPr>
            <a:spLocks noGrp="1"/>
          </p:cNvSpPr>
          <p:nvPr>
            <p:ph type="body" idx="1"/>
          </p:nvPr>
        </p:nvSpPr>
        <p:spPr/>
        <p:txBody>
          <a:bodyPr/>
          <a:lstStyle/>
          <a:p>
            <a:r>
              <a:rPr lang="en-US" dirty="0"/>
              <a:t>This is a simple program to check if a character ('p') is already upper case.  If it is not upper case, we subtract 0x20 from the ASCII value to convert it to upper case.  At the end of the program, X2 contains the upper-case value whether the initial value was an upper- or lower-case letter.  The result in X2 is 'P' (upper-case)</a:t>
            </a:r>
          </a:p>
        </p:txBody>
      </p:sp>
      <p:sp>
        <p:nvSpPr>
          <p:cNvPr id="4" name="Slide Number Placeholder 3">
            <a:extLst>
              <a:ext uri="{FF2B5EF4-FFF2-40B4-BE49-F238E27FC236}">
                <a16:creationId xmlns:a16="http://schemas.microsoft.com/office/drawing/2014/main" id="{955C9E18-F7C2-AC05-E774-8912ECBDBC79}"/>
              </a:ext>
            </a:extLst>
          </p:cNvPr>
          <p:cNvSpPr>
            <a:spLocks noGrp="1"/>
          </p:cNvSpPr>
          <p:nvPr>
            <p:ph type="sldNum" sz="quarter" idx="5"/>
          </p:nvPr>
        </p:nvSpPr>
        <p:spPr/>
        <p:txBody>
          <a:bodyPr/>
          <a:lstStyle/>
          <a:p>
            <a:fld id="{E556CA6E-FF8B-CA4B-9680-EA2F986E67B7}" type="slidenum">
              <a:rPr lang="en-US" smtClean="0"/>
              <a:t>51</a:t>
            </a:fld>
            <a:endParaRPr lang="en-US"/>
          </a:p>
        </p:txBody>
      </p:sp>
    </p:spTree>
    <p:extLst>
      <p:ext uri="{BB962C8B-B14F-4D97-AF65-F5344CB8AC3E}">
        <p14:creationId xmlns:p14="http://schemas.microsoft.com/office/powerpoint/2010/main" val="1788922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61</a:t>
            </a:fld>
            <a:endParaRPr lang="en-US"/>
          </a:p>
        </p:txBody>
      </p:sp>
    </p:spTree>
    <p:extLst>
      <p:ext uri="{BB962C8B-B14F-4D97-AF65-F5344CB8AC3E}">
        <p14:creationId xmlns:p14="http://schemas.microsoft.com/office/powerpoint/2010/main" val="1990211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74</a:t>
            </a:fld>
            <a:endParaRPr lang="en-US"/>
          </a:p>
        </p:txBody>
      </p:sp>
    </p:spTree>
    <p:extLst>
      <p:ext uri="{BB962C8B-B14F-4D97-AF65-F5344CB8AC3E}">
        <p14:creationId xmlns:p14="http://schemas.microsoft.com/office/powerpoint/2010/main" val="277049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6CA6E-FF8B-CA4B-9680-EA2F986E67B7}" type="slidenum">
              <a:rPr lang="en-US" smtClean="0"/>
              <a:t>6</a:t>
            </a:fld>
            <a:endParaRPr lang="en-US"/>
          </a:p>
        </p:txBody>
      </p:sp>
    </p:spTree>
    <p:extLst>
      <p:ext uri="{BB962C8B-B14F-4D97-AF65-F5344CB8AC3E}">
        <p14:creationId xmlns:p14="http://schemas.microsoft.com/office/powerpoint/2010/main" val="4084336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F2B41B0-6F24-9A51-4AD7-38903F24125E}"/>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75EDBA88-350C-5856-9577-C18701BC3B9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a:extLst>
              <a:ext uri="{FF2B5EF4-FFF2-40B4-BE49-F238E27FC236}">
                <a16:creationId xmlns:a16="http://schemas.microsoft.com/office/drawing/2014/main" id="{326E4E05-4D1D-0059-9747-FEF09FA4DF64}"/>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132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03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821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51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09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440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594D-60B3-7826-937A-7462FE577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40DBDC-5E8B-7F8B-8009-5ECFC77A9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FA99FB-7F00-EE6E-43AD-9EA86E09C622}"/>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6F589F83-A727-DF66-3FB0-F8D405BB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7F2BF-F12F-820D-0CE7-09DB9596D6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420364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D0F30-3BFC-366F-459F-30677F705F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92146E-0622-6EB6-59CE-C2C7E66010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FB508-6DE9-B2D9-D57B-9DD1868DD9A6}"/>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53E99274-5CE3-4199-41AA-E808266FB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16DB6-7556-37CC-9D81-3CAF3CEA98ED}"/>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560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E635FA-2F4C-7DA1-EDE7-2082E7CA83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CA2D10-E697-D6E2-22A9-36D40BCB9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2FA-C1E3-C298-2138-74CF9B478208}"/>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41AB8995-535B-BB96-E7CD-4B7ED902E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4300A-4B22-85F8-DB43-0C48D5069164}"/>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5721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5FA0-7648-E85E-59AD-6EE3E44E03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CA7EB-EF90-AC87-9BD8-6780146E6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27D96-E63A-168A-5233-F6B70C40D1AC}"/>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4711350E-E043-F2B9-6E63-4DFF0FB18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0F539-FB08-290A-B764-9D9664C4D001}"/>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3079999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7185-9EFF-BA6C-31D7-CC9375E34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C0818E-B28D-9E35-BBFB-41E054390A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D555CE-F380-90CE-187C-540350F5C806}"/>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8D291689-2AB7-0DBA-DA7C-E7D1485D5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BB945-2614-0803-9383-2AE435410455}"/>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06700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1D0E-2E06-9899-6A50-1ADDE7454E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1ABF2-4BE6-1B74-36DC-D612C9FE1F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25886-D70A-1391-28AF-4705D846F2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C77CC5-ADBB-14B2-F1DA-99C4F1E9A0CA}"/>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6" name="Footer Placeholder 5">
            <a:extLst>
              <a:ext uri="{FF2B5EF4-FFF2-40B4-BE49-F238E27FC236}">
                <a16:creationId xmlns:a16="http://schemas.microsoft.com/office/drawing/2014/main" id="{48FB2C2C-90AA-09C6-5FAF-55C38BDD0B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25174A-422B-F374-67D5-1859E69E5A9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20855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4A6B-3AF0-6CD1-75DA-CB6D9D86B4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A999D-82B2-6871-49E1-90E10A323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15B3A2-3124-683C-34E3-A212DF336A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15B74-E618-2C35-4069-C16ACF01B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1E990-B7AB-736D-1D8B-6E0147CF9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AB4C4D-691B-A4DA-D231-E23DC87D64E9}"/>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8" name="Footer Placeholder 7">
            <a:extLst>
              <a:ext uri="{FF2B5EF4-FFF2-40B4-BE49-F238E27FC236}">
                <a16:creationId xmlns:a16="http://schemas.microsoft.com/office/drawing/2014/main" id="{DD246454-EA8A-ABE4-EF1B-F379765794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DDADFE-E3A9-A091-6876-9693432C0AD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296138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4D4-CC10-51E2-D542-370DCDDE96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C8AFC7-3335-8500-24F0-F17F4C57648C}"/>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4" name="Footer Placeholder 3">
            <a:extLst>
              <a:ext uri="{FF2B5EF4-FFF2-40B4-BE49-F238E27FC236}">
                <a16:creationId xmlns:a16="http://schemas.microsoft.com/office/drawing/2014/main" id="{FB6F74FD-8F2F-1458-DAB2-D90B7674F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64C7FA-526C-B16A-05CA-35F519FEFA09}"/>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4414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2B8353-2CB2-CDC9-8BB5-35E98EBED6D6}"/>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3" name="Footer Placeholder 2">
            <a:extLst>
              <a:ext uri="{FF2B5EF4-FFF2-40B4-BE49-F238E27FC236}">
                <a16:creationId xmlns:a16="http://schemas.microsoft.com/office/drawing/2014/main" id="{689672B9-2E9F-CC35-05C4-65A236569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34CC-D656-E5F1-E131-6E7FBDDCA2F3}"/>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94835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C87A-40FC-C605-C8D1-FC59061F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AB60FC-0026-C60E-A4DC-9023C7A14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E971-2D42-BF36-D773-7122990D1E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8763C-73D6-7158-D470-209202005757}"/>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6" name="Footer Placeholder 5">
            <a:extLst>
              <a:ext uri="{FF2B5EF4-FFF2-40B4-BE49-F238E27FC236}">
                <a16:creationId xmlns:a16="http://schemas.microsoft.com/office/drawing/2014/main" id="{A6D1F916-CA0E-6CC6-A718-CE1104781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3A36B-30C9-0659-8A86-62ACE7041CBE}"/>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82392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21AB-3957-0559-37F7-DD6AFEC393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EAB027-1F78-ADFA-17B7-9366FEF14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662624-E928-22A9-6E28-54F524AFE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BBAD39-4BC6-FF13-5114-824F9F1D6675}"/>
              </a:ext>
            </a:extLst>
          </p:cNvPr>
          <p:cNvSpPr>
            <a:spLocks noGrp="1"/>
          </p:cNvSpPr>
          <p:nvPr>
            <p:ph type="dt" sz="half" idx="10"/>
          </p:nvPr>
        </p:nvSpPr>
        <p:spPr/>
        <p:txBody>
          <a:bodyPr/>
          <a:lstStyle/>
          <a:p>
            <a:fld id="{DAF77B6C-6B39-B84F-862C-036E8F44DCDC}" type="datetimeFigureOut">
              <a:rPr lang="en-US" smtClean="0"/>
              <a:t>11/22/25</a:t>
            </a:fld>
            <a:endParaRPr lang="en-US"/>
          </a:p>
        </p:txBody>
      </p:sp>
      <p:sp>
        <p:nvSpPr>
          <p:cNvPr id="6" name="Footer Placeholder 5">
            <a:extLst>
              <a:ext uri="{FF2B5EF4-FFF2-40B4-BE49-F238E27FC236}">
                <a16:creationId xmlns:a16="http://schemas.microsoft.com/office/drawing/2014/main" id="{6B91CD52-FD71-3BB9-E7D6-6D4BC04D96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A034D-A884-F591-DC46-AE62860DE49B}"/>
              </a:ext>
            </a:extLst>
          </p:cNvPr>
          <p:cNvSpPr>
            <a:spLocks noGrp="1"/>
          </p:cNvSpPr>
          <p:nvPr>
            <p:ph type="sldNum" sz="quarter" idx="12"/>
          </p:nvPr>
        </p:nvSpPr>
        <p:spPr/>
        <p:txBody>
          <a:bodyPr/>
          <a:lstStyle/>
          <a:p>
            <a:fld id="{8F2BC585-92C8-A74C-A8F4-A154A3ED43F6}" type="slidenum">
              <a:rPr lang="en-US" smtClean="0"/>
              <a:t>‹#›</a:t>
            </a:fld>
            <a:endParaRPr lang="en-US"/>
          </a:p>
        </p:txBody>
      </p:sp>
    </p:spTree>
    <p:extLst>
      <p:ext uri="{BB962C8B-B14F-4D97-AF65-F5344CB8AC3E}">
        <p14:creationId xmlns:p14="http://schemas.microsoft.com/office/powerpoint/2010/main" val="183311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BAB925-1130-5B04-EA9B-4C165DBBD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3FDB2A-FE05-2259-4308-2C9D11917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7B815-10EF-F249-A451-870740593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F77B6C-6B39-B84F-862C-036E8F44DCDC}" type="datetimeFigureOut">
              <a:rPr lang="en-US" smtClean="0"/>
              <a:t>11/22/25</a:t>
            </a:fld>
            <a:endParaRPr lang="en-US"/>
          </a:p>
        </p:txBody>
      </p:sp>
      <p:sp>
        <p:nvSpPr>
          <p:cNvPr id="5" name="Footer Placeholder 4">
            <a:extLst>
              <a:ext uri="{FF2B5EF4-FFF2-40B4-BE49-F238E27FC236}">
                <a16:creationId xmlns:a16="http://schemas.microsoft.com/office/drawing/2014/main" id="{0803FB1B-61C8-718C-F448-9210F69983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B3E69B-3622-ED96-CB8C-8F029286BF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C585-92C8-A74C-A8F4-A154A3ED43F6}" type="slidenum">
              <a:rPr lang="en-US" smtClean="0"/>
              <a:t>‹#›</a:t>
            </a:fld>
            <a:endParaRPr lang="en-US"/>
          </a:p>
        </p:txBody>
      </p:sp>
    </p:spTree>
    <p:extLst>
      <p:ext uri="{BB962C8B-B14F-4D97-AF65-F5344CB8AC3E}">
        <p14:creationId xmlns:p14="http://schemas.microsoft.com/office/powerpoint/2010/main" val="3025865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chive.org/details/internetarcade"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A30-426C-2998-6FFB-D60517D8AF37}"/>
              </a:ext>
            </a:extLst>
          </p:cNvPr>
          <p:cNvSpPr>
            <a:spLocks noGrp="1"/>
          </p:cNvSpPr>
          <p:nvPr>
            <p:ph type="ctrTitle"/>
          </p:nvPr>
        </p:nvSpPr>
        <p:spPr/>
        <p:txBody>
          <a:bodyPr/>
          <a:lstStyle/>
          <a:p>
            <a:r>
              <a:rPr lang="en-US" dirty="0"/>
              <a:t>The CDC 6504 Microprocessor</a:t>
            </a:r>
          </a:p>
        </p:txBody>
      </p:sp>
      <p:sp>
        <p:nvSpPr>
          <p:cNvPr id="3" name="Subtitle 2">
            <a:extLst>
              <a:ext uri="{FF2B5EF4-FFF2-40B4-BE49-F238E27FC236}">
                <a16:creationId xmlns:a16="http://schemas.microsoft.com/office/drawing/2014/main" id="{AAC0417C-3B7C-D541-3346-8C3E393AA116}"/>
              </a:ext>
            </a:extLst>
          </p:cNvPr>
          <p:cNvSpPr>
            <a:spLocks noGrp="1"/>
          </p:cNvSpPr>
          <p:nvPr>
            <p:ph type="subTitle" idx="1"/>
          </p:nvPr>
        </p:nvSpPr>
        <p:spPr/>
        <p:txBody>
          <a:bodyPr/>
          <a:lstStyle/>
          <a:p>
            <a:r>
              <a:rPr lang="en-US" dirty="0"/>
              <a:t>Dr. Charles R. Severance</a:t>
            </a:r>
          </a:p>
          <a:p>
            <a:r>
              <a:rPr lang="en-US" dirty="0" err="1"/>
              <a:t>online.dr-chuck.com</a:t>
            </a:r>
            <a:endParaRPr lang="en-US" dirty="0"/>
          </a:p>
        </p:txBody>
      </p:sp>
    </p:spTree>
    <p:extLst>
      <p:ext uri="{BB962C8B-B14F-4D97-AF65-F5344CB8AC3E}">
        <p14:creationId xmlns:p14="http://schemas.microsoft.com/office/powerpoint/2010/main" val="3970397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BBA1F-9A50-A172-E8EA-E731A4702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90014E-4291-DE4D-C17A-C19F8DB6FD17}"/>
              </a:ext>
            </a:extLst>
          </p:cNvPr>
          <p:cNvSpPr>
            <a:spLocks noGrp="1"/>
          </p:cNvSpPr>
          <p:nvPr>
            <p:ph type="title"/>
          </p:nvPr>
        </p:nvSpPr>
        <p:spPr>
          <a:xfrm>
            <a:off x="838200" y="365125"/>
            <a:ext cx="6203868" cy="1325563"/>
          </a:xfrm>
        </p:spPr>
        <p:txBody>
          <a:bodyPr/>
          <a:lstStyle/>
          <a:p>
            <a:r>
              <a:rPr lang="en-US" dirty="0"/>
              <a:t>AI suggested these emoji's</a:t>
            </a:r>
          </a:p>
        </p:txBody>
      </p:sp>
      <p:sp>
        <p:nvSpPr>
          <p:cNvPr id="3" name="Content Placeholder 2">
            <a:extLst>
              <a:ext uri="{FF2B5EF4-FFF2-40B4-BE49-F238E27FC236}">
                <a16:creationId xmlns:a16="http://schemas.microsoft.com/office/drawing/2014/main" id="{44E3A6FE-E58A-70F6-C32A-5919089D01EF}"/>
              </a:ext>
            </a:extLst>
          </p:cNvPr>
          <p:cNvSpPr>
            <a:spLocks noGrp="1"/>
          </p:cNvSpPr>
          <p:nvPr>
            <p:ph idx="1"/>
          </p:nvPr>
        </p:nvSpPr>
        <p:spPr>
          <a:xfrm>
            <a:off x="838200" y="1825625"/>
            <a:ext cx="4970172" cy="4351338"/>
          </a:xfrm>
        </p:spPr>
        <p:txBody>
          <a:bodyPr>
            <a:normAutofit fontScale="92500"/>
          </a:bodyPr>
          <a:lstStyle/>
          <a:p>
            <a:r>
              <a:rPr lang="en-US" dirty="0"/>
              <a:t>AI suggested emoji's </a:t>
            </a:r>
          </a:p>
          <a:p>
            <a:pPr lvl="1"/>
            <a:r>
              <a:rPr lang="en-US" dirty="0"/>
              <a:t>10  🔟</a:t>
            </a:r>
          </a:p>
          <a:p>
            <a:pPr lvl="1"/>
            <a:r>
              <a:rPr lang="en-US" dirty="0"/>
              <a:t>11  ⏸️</a:t>
            </a:r>
          </a:p>
          <a:p>
            <a:pPr lvl="1"/>
            <a:r>
              <a:rPr lang="en-US" dirty="0"/>
              <a:t>12  🕛</a:t>
            </a:r>
          </a:p>
          <a:p>
            <a:pPr lvl="1"/>
            <a:r>
              <a:rPr lang="en-US" dirty="0"/>
              <a:t>13  🕐</a:t>
            </a:r>
            <a:r>
              <a:rPr lang="en-US" sz="2400" dirty="0"/>
              <a:t>  (1PM is 1300 hours)</a:t>
            </a:r>
          </a:p>
          <a:p>
            <a:pPr lvl="1"/>
            <a:r>
              <a:rPr lang="en-US" dirty="0"/>
              <a:t>14  🕑  (2PM is 1400 hours)</a:t>
            </a:r>
          </a:p>
          <a:p>
            <a:pPr lvl="1"/>
            <a:r>
              <a:rPr lang="en-US" dirty="0"/>
              <a:t>15  🕒  (3 PM is 1500 hours)</a:t>
            </a:r>
          </a:p>
          <a:p>
            <a:r>
              <a:rPr lang="en-US" dirty="0"/>
              <a:t>American Sign Language(ASL) uses one hand but requires motion</a:t>
            </a:r>
          </a:p>
          <a:p>
            <a:r>
              <a:rPr lang="en-US" dirty="0"/>
              <a:t>British Sign Language is different</a:t>
            </a:r>
          </a:p>
        </p:txBody>
      </p:sp>
      <p:graphicFrame>
        <p:nvGraphicFramePr>
          <p:cNvPr id="5" name="Table 4">
            <a:extLst>
              <a:ext uri="{FF2B5EF4-FFF2-40B4-BE49-F238E27FC236}">
                <a16:creationId xmlns:a16="http://schemas.microsoft.com/office/drawing/2014/main" id="{04B9A68C-FDFE-B8F7-1CFE-2404F6FE205F}"/>
              </a:ext>
            </a:extLst>
          </p:cNvPr>
          <p:cNvGraphicFramePr>
            <a:graphicFrameLocks noGrp="1"/>
          </p:cNvGraphicFramePr>
          <p:nvPr>
            <p:extLst>
              <p:ext uri="{D42A27DB-BD31-4B8C-83A1-F6EECF244321}">
                <p14:modId xmlns:p14="http://schemas.microsoft.com/office/powerpoint/2010/main" val="2103550155"/>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t>🕒</a:t>
                      </a:r>
                      <a:endParaRPr lang="en-US" sz="1600" b="1" dirty="0"/>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992103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7C47-FFAB-B77C-A71A-F1D688928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27EAE-3CA7-A983-EC59-D2292C67A042}"/>
              </a:ext>
            </a:extLst>
          </p:cNvPr>
          <p:cNvSpPr>
            <a:spLocks noGrp="1"/>
          </p:cNvSpPr>
          <p:nvPr>
            <p:ph type="title"/>
          </p:nvPr>
        </p:nvSpPr>
        <p:spPr>
          <a:xfrm>
            <a:off x="838200" y="365125"/>
            <a:ext cx="6322454" cy="1325563"/>
          </a:xfrm>
        </p:spPr>
        <p:txBody>
          <a:bodyPr/>
          <a:lstStyle/>
          <a:p>
            <a:r>
              <a:rPr lang="en-US" dirty="0"/>
              <a:t>No emojis in 1940 😭📅😭</a:t>
            </a:r>
          </a:p>
        </p:txBody>
      </p:sp>
      <p:sp>
        <p:nvSpPr>
          <p:cNvPr id="3" name="Content Placeholder 2">
            <a:extLst>
              <a:ext uri="{FF2B5EF4-FFF2-40B4-BE49-F238E27FC236}">
                <a16:creationId xmlns:a16="http://schemas.microsoft.com/office/drawing/2014/main" id="{C7C92E85-7053-A6CE-CFC5-45372AED3787}"/>
              </a:ext>
            </a:extLst>
          </p:cNvPr>
          <p:cNvSpPr>
            <a:spLocks noGrp="1"/>
          </p:cNvSpPr>
          <p:nvPr>
            <p:ph idx="1"/>
          </p:nvPr>
        </p:nvSpPr>
        <p:spPr>
          <a:xfrm>
            <a:off x="838200" y="1825625"/>
            <a:ext cx="4970172" cy="4351338"/>
          </a:xfrm>
        </p:spPr>
        <p:txBody>
          <a:bodyPr>
            <a:normAutofit/>
          </a:bodyPr>
          <a:lstStyle/>
          <a:p>
            <a:r>
              <a:rPr lang="en-US" dirty="0"/>
              <a:t>We only have 0-9 as numbers and we need to be able to represent 0-15 in a single base-16 digit</a:t>
            </a:r>
          </a:p>
          <a:p>
            <a:r>
              <a:rPr lang="en-US" dirty="0"/>
              <a:t>So we used A-F to represent 10-15 for base-16 numbers</a:t>
            </a:r>
          </a:p>
          <a:p>
            <a:endParaRPr lang="en-US" dirty="0"/>
          </a:p>
        </p:txBody>
      </p:sp>
      <p:graphicFrame>
        <p:nvGraphicFramePr>
          <p:cNvPr id="5" name="Table 4">
            <a:extLst>
              <a:ext uri="{FF2B5EF4-FFF2-40B4-BE49-F238E27FC236}">
                <a16:creationId xmlns:a16="http://schemas.microsoft.com/office/drawing/2014/main" id="{791F3906-89FD-EBCF-0F72-43A9B47BB586}"/>
              </a:ext>
            </a:extLst>
          </p:cNvPr>
          <p:cNvGraphicFramePr>
            <a:graphicFrameLocks noGrp="1"/>
          </p:cNvGraphicFramePr>
          <p:nvPr>
            <p:extLst>
              <p:ext uri="{D42A27DB-BD31-4B8C-83A1-F6EECF244321}">
                <p14:modId xmlns:p14="http://schemas.microsoft.com/office/powerpoint/2010/main" val="3182091846"/>
              </p:ext>
            </p:extLst>
          </p:nvPr>
        </p:nvGraphicFramePr>
        <p:xfrm>
          <a:off x="7696200"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1763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Base-10 and Base-16 (Hexadecimal) numbers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2527434"/>
          </a:xfrm>
        </p:spPr>
        <p:txBody>
          <a:bodyPr/>
          <a:lstStyle/>
          <a:p>
            <a:r>
              <a:rPr lang="en-US" dirty="0"/>
              <a:t>Need a cheat sheet</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Base-16</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7B</a:t>
            </a:r>
            <a:r>
              <a:rPr lang="en-US" b="1" baseline="-25000" dirty="0">
                <a:latin typeface="Courier New" panose="02070309020205020404" pitchFamily="49" charset="0"/>
                <a:cs typeface="Courier New" panose="02070309020205020404" pitchFamily="49" charset="0"/>
              </a:rPr>
              <a:t>16</a:t>
            </a:r>
            <a:r>
              <a:rPr lang="en-US" b="1" dirty="0">
                <a:latin typeface="Courier New" panose="02070309020205020404" pitchFamily="49" charset="0"/>
                <a:cs typeface="Courier New" panose="02070309020205020404" pitchFamily="49" charset="0"/>
              </a:rPr>
              <a:t> = 7 * 16</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+ 11 * 16</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112 + 11 = 123</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BD02C88E-5D04-6DD6-C33A-BED67053004F}"/>
              </a:ext>
            </a:extLst>
          </p:cNvPr>
          <p:cNvGraphicFramePr>
            <a:graphicFrameLocks noGrp="1"/>
          </p:cNvGraphicFramePr>
          <p:nvPr>
            <p:extLst>
              <p:ext uri="{D42A27DB-BD31-4B8C-83A1-F6EECF244321}">
                <p14:modId xmlns:p14="http://schemas.microsoft.com/office/powerpoint/2010/main" val="950058472"/>
              </p:ext>
            </p:extLst>
          </p:nvPr>
        </p:nvGraphicFramePr>
        <p:xfrm>
          <a:off x="1751528" y="2658113"/>
          <a:ext cx="2533179" cy="257794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89043">
                  <a:extLst>
                    <a:ext uri="{9D8B030D-6E8A-4147-A177-3AD203B41FA5}">
                      <a16:colId xmlns:a16="http://schemas.microsoft.com/office/drawing/2014/main" val="1881360238"/>
                    </a:ext>
                  </a:extLst>
                </a:gridCol>
              </a:tblGrid>
              <a:tr h="345032">
                <a:tc>
                  <a:txBody>
                    <a:bodyPr/>
                    <a:lstStyle/>
                    <a:p>
                      <a:pPr algn="ctr"/>
                      <a:r>
                        <a:rPr lang="en-US" sz="1800" dirty="0"/>
                        <a:t>Base-10</a:t>
                      </a:r>
                    </a:p>
                  </a:txBody>
                  <a:tcPr marL="91763" marR="91763" marT="45882" marB="45882"/>
                </a:tc>
                <a:tc>
                  <a:txBody>
                    <a:bodyPr/>
                    <a:lstStyle/>
                    <a:p>
                      <a:pPr algn="ctr"/>
                      <a:r>
                        <a:rPr lang="en-US" sz="18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800" dirty="0"/>
                        <a:t>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800" dirty="0"/>
                        <a:t>11</a:t>
                      </a:r>
                    </a:p>
                  </a:txBody>
                  <a:tcPr marL="91763" marR="91763" marT="45882" marB="45882"/>
                </a:tc>
                <a:tc>
                  <a:txBody>
                    <a:bodyPr/>
                    <a:lstStyle/>
                    <a:p>
                      <a:pPr algn="r"/>
                      <a:r>
                        <a:rPr lang="en-US" sz="18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800" dirty="0"/>
                        <a:t>12</a:t>
                      </a:r>
                    </a:p>
                  </a:txBody>
                  <a:tcPr marL="91763" marR="91763" marT="45882" marB="45882"/>
                </a:tc>
                <a:tc>
                  <a:txBody>
                    <a:bodyPr/>
                    <a:lstStyle/>
                    <a:p>
                      <a:pPr algn="r"/>
                      <a:r>
                        <a:rPr lang="en-US" sz="18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800" dirty="0"/>
                        <a:t>13</a:t>
                      </a:r>
                    </a:p>
                  </a:txBody>
                  <a:tcPr marL="91763" marR="91763" marT="45882" marB="45882"/>
                </a:tc>
                <a:tc>
                  <a:txBody>
                    <a:bodyPr/>
                    <a:lstStyle/>
                    <a:p>
                      <a:pPr algn="r"/>
                      <a:r>
                        <a:rPr lang="en-US" sz="18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800" dirty="0"/>
                        <a:t>14</a:t>
                      </a:r>
                    </a:p>
                  </a:txBody>
                  <a:tcPr marL="91763" marR="91763" marT="45882" marB="45882"/>
                </a:tc>
                <a:tc>
                  <a:txBody>
                    <a:bodyPr/>
                    <a:lstStyle/>
                    <a:p>
                      <a:pPr algn="r"/>
                      <a:r>
                        <a:rPr lang="en-US" sz="18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800" dirty="0"/>
                        <a:t>15</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3686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8DBB-238B-06B6-E6C6-F672710B97DD}"/>
              </a:ext>
            </a:extLst>
          </p:cNvPr>
          <p:cNvSpPr>
            <a:spLocks noGrp="1"/>
          </p:cNvSpPr>
          <p:nvPr>
            <p:ph type="title"/>
          </p:nvPr>
        </p:nvSpPr>
        <p:spPr>
          <a:xfrm>
            <a:off x="838200" y="365125"/>
            <a:ext cx="6232301" cy="1325563"/>
          </a:xfrm>
        </p:spPr>
        <p:txBody>
          <a:bodyPr/>
          <a:lstStyle/>
          <a:p>
            <a:r>
              <a:rPr lang="en-US" dirty="0"/>
              <a:t>Base-16 to/from Base-2</a:t>
            </a:r>
          </a:p>
        </p:txBody>
      </p:sp>
      <p:sp>
        <p:nvSpPr>
          <p:cNvPr id="3" name="Content Placeholder 2">
            <a:extLst>
              <a:ext uri="{FF2B5EF4-FFF2-40B4-BE49-F238E27FC236}">
                <a16:creationId xmlns:a16="http://schemas.microsoft.com/office/drawing/2014/main" id="{9DB8EDC9-C048-1B87-41AD-00A8E737C63F}"/>
              </a:ext>
            </a:extLst>
          </p:cNvPr>
          <p:cNvSpPr>
            <a:spLocks noGrp="1"/>
          </p:cNvSpPr>
          <p:nvPr>
            <p:ph idx="1"/>
          </p:nvPr>
        </p:nvSpPr>
        <p:spPr>
          <a:xfrm>
            <a:off x="838200" y="1825625"/>
            <a:ext cx="6103513" cy="1793338"/>
          </a:xfrm>
        </p:spPr>
        <p:txBody>
          <a:bodyPr/>
          <a:lstStyle/>
          <a:p>
            <a:r>
              <a:rPr lang="en-US" dirty="0"/>
              <a:t>Since 2 and 16 are even powers of 2, each Base-16 represents exactly four base-2 digits so we can convert digit by digit</a:t>
            </a:r>
          </a:p>
        </p:txBody>
      </p:sp>
      <p:graphicFrame>
        <p:nvGraphicFramePr>
          <p:cNvPr id="4" name="Table 3">
            <a:extLst>
              <a:ext uri="{FF2B5EF4-FFF2-40B4-BE49-F238E27FC236}">
                <a16:creationId xmlns:a16="http://schemas.microsoft.com/office/drawing/2014/main" id="{BBBEF5A7-3F96-11A9-C142-57904CE6BFBD}"/>
              </a:ext>
            </a:extLst>
          </p:cNvPr>
          <p:cNvGraphicFramePr>
            <a:graphicFrameLocks noGrp="1"/>
          </p:cNvGraphicFramePr>
          <p:nvPr>
            <p:extLst>
              <p:ext uri="{D42A27DB-BD31-4B8C-83A1-F6EECF244321}">
                <p14:modId xmlns:p14="http://schemas.microsoft.com/office/powerpoint/2010/main" val="4027915303"/>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grpSp>
        <p:nvGrpSpPr>
          <p:cNvPr id="11" name="Group 10">
            <a:extLst>
              <a:ext uri="{FF2B5EF4-FFF2-40B4-BE49-F238E27FC236}">
                <a16:creationId xmlns:a16="http://schemas.microsoft.com/office/drawing/2014/main" id="{2ED207CE-7B23-4162-9342-E9A812165EB5}"/>
              </a:ext>
            </a:extLst>
          </p:cNvPr>
          <p:cNvGrpSpPr/>
          <p:nvPr/>
        </p:nvGrpSpPr>
        <p:grpSpPr>
          <a:xfrm>
            <a:off x="1068266" y="3528809"/>
            <a:ext cx="2177199" cy="1569659"/>
            <a:chOff x="1069916" y="3631842"/>
            <a:chExt cx="1404874" cy="961830"/>
          </a:xfrm>
        </p:grpSpPr>
        <p:sp>
          <p:nvSpPr>
            <p:cNvPr id="5" name="TextBox 4">
              <a:extLst>
                <a:ext uri="{FF2B5EF4-FFF2-40B4-BE49-F238E27FC236}">
                  <a16:creationId xmlns:a16="http://schemas.microsoft.com/office/drawing/2014/main" id="{A707091B-46C9-4955-F4B3-7EEB59CD41DA}"/>
                </a:ext>
              </a:extLst>
            </p:cNvPr>
            <p:cNvSpPr txBox="1"/>
            <p:nvPr/>
          </p:nvSpPr>
          <p:spPr>
            <a:xfrm>
              <a:off x="1069916" y="3631842"/>
              <a:ext cx="1404874" cy="961830"/>
            </a:xfrm>
            <a:prstGeom prst="rect">
              <a:avLst/>
            </a:prstGeom>
            <a:noFill/>
          </p:spPr>
          <p:txBody>
            <a:bodyPr wrap="none" rtlCol="0">
              <a:spAutoFit/>
            </a:bodyPr>
            <a:lstStyle/>
            <a:p>
              <a:pPr algn="ctr"/>
              <a:r>
                <a:rPr lang="en-US" sz="3200" dirty="0"/>
                <a:t>7B </a:t>
              </a:r>
              <a:r>
                <a:rPr lang="en-US" sz="3200" baseline="-25000" dirty="0"/>
                <a:t>16</a:t>
              </a:r>
            </a:p>
            <a:p>
              <a:pPr algn="ctr"/>
              <a:endParaRPr lang="en-US" sz="3200" dirty="0"/>
            </a:p>
            <a:p>
              <a:pPr algn="ctr"/>
              <a:r>
                <a:rPr lang="en-US" sz="3200" dirty="0"/>
                <a:t>0111 1011 </a:t>
              </a:r>
              <a:r>
                <a:rPr lang="en-US" sz="3200" baseline="-25000" dirty="0"/>
                <a:t>2</a:t>
              </a:r>
            </a:p>
          </p:txBody>
        </p:sp>
        <p:cxnSp>
          <p:nvCxnSpPr>
            <p:cNvPr id="7" name="Straight Arrow Connector 6">
              <a:extLst>
                <a:ext uri="{FF2B5EF4-FFF2-40B4-BE49-F238E27FC236}">
                  <a16:creationId xmlns:a16="http://schemas.microsoft.com/office/drawing/2014/main" id="{353026AA-3211-83A2-02E5-B753A00C27FC}"/>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895E32-6892-9894-D431-3D5AB2E6B1C6}"/>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BA8A1C2-611E-08C9-73F7-9363B2E0CC5A}"/>
              </a:ext>
            </a:extLst>
          </p:cNvPr>
          <p:cNvGrpSpPr/>
          <p:nvPr/>
        </p:nvGrpSpPr>
        <p:grpSpPr>
          <a:xfrm>
            <a:off x="4427501" y="3528809"/>
            <a:ext cx="2177199" cy="1569659"/>
            <a:chOff x="1069914" y="3631842"/>
            <a:chExt cx="1404875" cy="961830"/>
          </a:xfrm>
        </p:grpSpPr>
        <p:sp>
          <p:nvSpPr>
            <p:cNvPr id="13" name="TextBox 12">
              <a:extLst>
                <a:ext uri="{FF2B5EF4-FFF2-40B4-BE49-F238E27FC236}">
                  <a16:creationId xmlns:a16="http://schemas.microsoft.com/office/drawing/2014/main" id="{588737F2-7F3D-33EA-81B3-0BFCE936EDCD}"/>
                </a:ext>
              </a:extLst>
            </p:cNvPr>
            <p:cNvSpPr txBox="1"/>
            <p:nvPr/>
          </p:nvSpPr>
          <p:spPr>
            <a:xfrm>
              <a:off x="1069914" y="3631842"/>
              <a:ext cx="1404875" cy="961830"/>
            </a:xfrm>
            <a:prstGeom prst="rect">
              <a:avLst/>
            </a:prstGeom>
            <a:noFill/>
          </p:spPr>
          <p:txBody>
            <a:bodyPr wrap="none" rtlCol="0">
              <a:spAutoFit/>
            </a:bodyPr>
            <a:lstStyle/>
            <a:p>
              <a:pPr algn="ctr"/>
              <a:r>
                <a:rPr lang="en-US" sz="3200" dirty="0"/>
                <a:t>A2 </a:t>
              </a:r>
              <a:r>
                <a:rPr lang="en-US" sz="3200" baseline="-25000" dirty="0"/>
                <a:t>16</a:t>
              </a:r>
            </a:p>
            <a:p>
              <a:pPr algn="ctr"/>
              <a:endParaRPr lang="en-US" sz="3200" dirty="0"/>
            </a:p>
            <a:p>
              <a:pPr algn="ctr"/>
              <a:r>
                <a:rPr lang="en-US" sz="3200" dirty="0"/>
                <a:t>1010 0010 </a:t>
              </a:r>
              <a:r>
                <a:rPr lang="en-US" sz="3200" baseline="-25000" dirty="0"/>
                <a:t>2</a:t>
              </a:r>
            </a:p>
          </p:txBody>
        </p:sp>
        <p:cxnSp>
          <p:nvCxnSpPr>
            <p:cNvPr id="14" name="Straight Arrow Connector 13">
              <a:extLst>
                <a:ext uri="{FF2B5EF4-FFF2-40B4-BE49-F238E27FC236}">
                  <a16:creationId xmlns:a16="http://schemas.microsoft.com/office/drawing/2014/main" id="{D5196B1C-AAA4-1FF1-C6D2-7031676E50C5}"/>
                </a:ext>
              </a:extLst>
            </p:cNvPr>
            <p:cNvCxnSpPr/>
            <p:nvPr/>
          </p:nvCxnSpPr>
          <p:spPr>
            <a:xfrm flipH="1">
              <a:off x="1493949" y="4001294"/>
              <a:ext cx="115910"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E21253-DEA3-71D1-82F3-DFEF8C8CE6D3}"/>
                </a:ext>
              </a:extLst>
            </p:cNvPr>
            <p:cNvCxnSpPr>
              <a:cxnSpLocks/>
            </p:cNvCxnSpPr>
            <p:nvPr/>
          </p:nvCxnSpPr>
          <p:spPr>
            <a:xfrm>
              <a:off x="1772352" y="4001294"/>
              <a:ext cx="119077" cy="210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A63CE82B-AC45-CC5A-C9CC-600C9D1921EE}"/>
              </a:ext>
            </a:extLst>
          </p:cNvPr>
          <p:cNvSpPr txBox="1"/>
          <p:nvPr/>
        </p:nvSpPr>
        <p:spPr>
          <a:xfrm>
            <a:off x="1068266" y="5382594"/>
            <a:ext cx="4833567" cy="523220"/>
          </a:xfrm>
          <a:prstGeom prst="rect">
            <a:avLst/>
          </a:prstGeom>
          <a:noFill/>
        </p:spPr>
        <p:txBody>
          <a:bodyPr wrap="none" rtlCol="0">
            <a:spAutoFit/>
          </a:bodyPr>
          <a:lstStyle/>
          <a:p>
            <a:r>
              <a:rPr lang="en-US" sz="2800" dirty="0"/>
              <a:t>Hex is just more succinct Base-2</a:t>
            </a:r>
          </a:p>
        </p:txBody>
      </p:sp>
    </p:spTree>
    <p:extLst>
      <p:ext uri="{BB962C8B-B14F-4D97-AF65-F5344CB8AC3E}">
        <p14:creationId xmlns:p14="http://schemas.microsoft.com/office/powerpoint/2010/main" val="238878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5257800" cy="1325563"/>
          </a:xfrm>
        </p:spPr>
        <p:txBody>
          <a:bodyPr>
            <a:normAutofit/>
          </a:bodyPr>
          <a:lstStyle/>
          <a:p>
            <a:r>
              <a:rPr lang="en-US" dirty="0"/>
              <a:t>Go through base-10 if it helps</a:t>
            </a:r>
          </a:p>
        </p:txBody>
      </p:sp>
      <p:sp>
        <p:nvSpPr>
          <p:cNvPr id="6" name="TextBox 5">
            <a:extLst>
              <a:ext uri="{FF2B5EF4-FFF2-40B4-BE49-F238E27FC236}">
                <a16:creationId xmlns:a16="http://schemas.microsoft.com/office/drawing/2014/main" id="{B08F91BF-28AC-078C-2F14-3B3D422B07D5}"/>
              </a:ext>
            </a:extLst>
          </p:cNvPr>
          <p:cNvSpPr txBox="1"/>
          <p:nvPr/>
        </p:nvSpPr>
        <p:spPr>
          <a:xfrm>
            <a:off x="1441068" y="3138448"/>
            <a:ext cx="5535490" cy="2308324"/>
          </a:xfrm>
          <a:prstGeom prst="rect">
            <a:avLst/>
          </a:prstGeom>
          <a:noFill/>
        </p:spPr>
        <p:txBody>
          <a:bodyPr wrap="none" rtlCol="0">
            <a:spAutoFit/>
          </a:bodyPr>
          <a:lstStyle/>
          <a:p>
            <a:r>
              <a:rPr lang="en-US" sz="4800" dirty="0"/>
              <a:t>1  0  1  0  =  10</a:t>
            </a:r>
            <a:r>
              <a:rPr lang="en-US" sz="4800" baseline="-25000" dirty="0"/>
              <a:t>10</a:t>
            </a:r>
            <a:r>
              <a:rPr lang="en-US" sz="4800" dirty="0"/>
              <a:t> = A</a:t>
            </a:r>
            <a:r>
              <a:rPr lang="en-US" sz="4800" baseline="-25000" dirty="0"/>
              <a:t>16</a:t>
            </a:r>
          </a:p>
          <a:p>
            <a:r>
              <a:rPr lang="en-US" sz="4800" dirty="0"/>
              <a:t>1  0  0  0  =  8</a:t>
            </a:r>
            <a:r>
              <a:rPr lang="en-US" sz="4800" baseline="-25000" dirty="0"/>
              <a:t>10</a:t>
            </a:r>
            <a:r>
              <a:rPr lang="en-US" sz="4800" dirty="0"/>
              <a:t> = 8</a:t>
            </a:r>
            <a:r>
              <a:rPr lang="en-US" sz="4800" baseline="-25000" dirty="0"/>
              <a:t>16</a:t>
            </a:r>
          </a:p>
          <a:p>
            <a:r>
              <a:rPr lang="en-US" sz="4800" dirty="0"/>
              <a:t>1  1  1  1 =  15</a:t>
            </a:r>
            <a:r>
              <a:rPr lang="en-US" sz="4800" baseline="-25000" dirty="0"/>
              <a:t>10</a:t>
            </a:r>
            <a:r>
              <a:rPr lang="en-US" sz="4800" dirty="0"/>
              <a:t> = F</a:t>
            </a:r>
            <a:r>
              <a:rPr lang="en-US" sz="4800" baseline="-25000" dirty="0"/>
              <a:t>16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2539090"/>
            <a:ext cx="2496196" cy="584775"/>
          </a:xfrm>
          <a:prstGeom prst="rect">
            <a:avLst/>
          </a:prstGeom>
          <a:noFill/>
        </p:spPr>
        <p:txBody>
          <a:bodyPr wrap="none" rtlCol="0">
            <a:spAutoFit/>
          </a:bodyPr>
          <a:lstStyle/>
          <a:p>
            <a:r>
              <a:rPr lang="en-US" sz="3200" dirty="0">
                <a:solidFill>
                  <a:srgbClr val="FF0000"/>
                </a:solidFill>
              </a:rPr>
              <a:t>8s   4s   2s   1s</a:t>
            </a:r>
          </a:p>
        </p:txBody>
      </p:sp>
      <p:graphicFrame>
        <p:nvGraphicFramePr>
          <p:cNvPr id="4" name="Table 3">
            <a:extLst>
              <a:ext uri="{FF2B5EF4-FFF2-40B4-BE49-F238E27FC236}">
                <a16:creationId xmlns:a16="http://schemas.microsoft.com/office/drawing/2014/main" id="{E3188D6A-1601-6C3A-FC26-3D43934FCE98}"/>
              </a:ext>
            </a:extLst>
          </p:cNvPr>
          <p:cNvGraphicFramePr>
            <a:graphicFrameLocks noGrp="1"/>
          </p:cNvGraphicFramePr>
          <p:nvPr>
            <p:extLst>
              <p:ext uri="{D42A27DB-BD31-4B8C-83A1-F6EECF244321}">
                <p14:modId xmlns:p14="http://schemas.microsoft.com/office/powerpoint/2010/main" val="3426207561"/>
              </p:ext>
            </p:extLst>
          </p:nvPr>
        </p:nvGraphicFramePr>
        <p:xfrm>
          <a:off x="7972023" y="253958"/>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b="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A</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b="0" dirty="0"/>
                        <a:t> B</a:t>
                      </a:r>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600" b="0" dirty="0"/>
                        <a:t>C</a:t>
                      </a:r>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b="0" dirty="0"/>
                        <a:t>D</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b="0" dirty="0"/>
                        <a:t>E</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0" dirty="0"/>
                        <a:t>F</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AD71-107E-4D19-DC4A-32545472070B}"/>
              </a:ext>
            </a:extLst>
          </p:cNvPr>
          <p:cNvSpPr>
            <a:spLocks noGrp="1"/>
          </p:cNvSpPr>
          <p:nvPr>
            <p:ph type="title"/>
          </p:nvPr>
        </p:nvSpPr>
        <p:spPr/>
        <p:txBody>
          <a:bodyPr/>
          <a:lstStyle/>
          <a:p>
            <a:r>
              <a:rPr lang="en-US" dirty="0"/>
              <a:t>Chuck's not-so-quick Guide to Base-16</a:t>
            </a:r>
          </a:p>
        </p:txBody>
      </p:sp>
      <p:sp>
        <p:nvSpPr>
          <p:cNvPr id="3" name="Content Placeholder 2">
            <a:extLst>
              <a:ext uri="{FF2B5EF4-FFF2-40B4-BE49-F238E27FC236}">
                <a16:creationId xmlns:a16="http://schemas.microsoft.com/office/drawing/2014/main" id="{89CA9FF9-2AF9-4B3F-8183-201CB58C8EDB}"/>
              </a:ext>
            </a:extLst>
          </p:cNvPr>
          <p:cNvSpPr>
            <a:spLocks noGrp="1"/>
          </p:cNvSpPr>
          <p:nvPr>
            <p:ph idx="1"/>
          </p:nvPr>
        </p:nvSpPr>
        <p:spPr/>
        <p:txBody>
          <a:bodyPr>
            <a:normAutofit lnSpcReduction="10000"/>
          </a:bodyPr>
          <a:lstStyle/>
          <a:p>
            <a:r>
              <a:rPr lang="en-US" dirty="0"/>
              <a:t>F</a:t>
            </a:r>
            <a:r>
              <a:rPr lang="en-US" baseline="-25000" dirty="0"/>
              <a:t>16</a:t>
            </a:r>
            <a:r>
              <a:rPr lang="en-US" dirty="0"/>
              <a:t> = 15</a:t>
            </a:r>
            <a:r>
              <a:rPr lang="en-US" baseline="-25000" dirty="0"/>
              <a:t>10</a:t>
            </a:r>
            <a:r>
              <a:rPr lang="en-US" dirty="0"/>
              <a:t> = 1111</a:t>
            </a:r>
            <a:r>
              <a:rPr lang="en-US" baseline="-25000" dirty="0"/>
              <a:t>2</a:t>
            </a:r>
            <a:r>
              <a:rPr lang="en-US" dirty="0"/>
              <a:t>  (Easy one less than 16)</a:t>
            </a:r>
          </a:p>
          <a:p>
            <a:r>
              <a:rPr lang="en-US" dirty="0"/>
              <a:t>E</a:t>
            </a:r>
            <a:r>
              <a:rPr lang="en-US" baseline="-25000" dirty="0"/>
              <a:t>16</a:t>
            </a:r>
            <a:r>
              <a:rPr lang="en-US" dirty="0"/>
              <a:t> = 14</a:t>
            </a:r>
            <a:r>
              <a:rPr lang="en-US" baseline="-25000" dirty="0"/>
              <a:t>10</a:t>
            </a:r>
            <a:r>
              <a:rPr lang="en-US" dirty="0"/>
              <a:t> = 1110</a:t>
            </a:r>
            <a:r>
              <a:rPr lang="en-US" baseline="-25000" dirty="0"/>
              <a:t>2</a:t>
            </a:r>
            <a:r>
              <a:rPr lang="en-US" dirty="0"/>
              <a:t>  (one less than 15)</a:t>
            </a:r>
          </a:p>
          <a:p>
            <a:r>
              <a:rPr lang="en-US" dirty="0"/>
              <a:t>A</a:t>
            </a:r>
            <a:r>
              <a:rPr lang="en-US" baseline="-25000" dirty="0"/>
              <a:t>16</a:t>
            </a:r>
            <a:r>
              <a:rPr lang="en-US" dirty="0"/>
              <a:t> = 10</a:t>
            </a:r>
            <a:r>
              <a:rPr lang="en-US" baseline="-25000" dirty="0"/>
              <a:t>10</a:t>
            </a:r>
            <a:r>
              <a:rPr lang="en-US" dirty="0"/>
              <a:t> = 1010</a:t>
            </a:r>
            <a:r>
              <a:rPr lang="en-US" baseline="-25000" dirty="0"/>
              <a:t>2</a:t>
            </a:r>
            <a:r>
              <a:rPr lang="en-US" dirty="0"/>
              <a:t>  (</a:t>
            </a:r>
            <a:r>
              <a:rPr lang="en-US" dirty="0">
                <a:solidFill>
                  <a:srgbClr val="0070C0"/>
                </a:solidFill>
              </a:rPr>
              <a:t>8</a:t>
            </a:r>
            <a:r>
              <a:rPr lang="en-US" dirty="0"/>
              <a:t>+2)</a:t>
            </a:r>
          </a:p>
          <a:p>
            <a:r>
              <a:rPr lang="en-US" dirty="0"/>
              <a:t>B</a:t>
            </a:r>
            <a:r>
              <a:rPr lang="en-US" baseline="-25000" dirty="0"/>
              <a:t>16</a:t>
            </a:r>
            <a:r>
              <a:rPr lang="en-US" dirty="0"/>
              <a:t> = 11</a:t>
            </a:r>
            <a:r>
              <a:rPr lang="en-US" baseline="-25000" dirty="0"/>
              <a:t>10</a:t>
            </a:r>
            <a:r>
              <a:rPr lang="en-US" dirty="0"/>
              <a:t> = 1011</a:t>
            </a:r>
            <a:r>
              <a:rPr lang="en-US" baseline="-25000" dirty="0"/>
              <a:t>2</a:t>
            </a:r>
            <a:r>
              <a:rPr lang="en-US" dirty="0"/>
              <a:t>  (</a:t>
            </a:r>
            <a:r>
              <a:rPr lang="en-US" dirty="0">
                <a:solidFill>
                  <a:srgbClr val="0070C0"/>
                </a:solidFill>
              </a:rPr>
              <a:t>8</a:t>
            </a:r>
            <a:r>
              <a:rPr lang="en-US" dirty="0"/>
              <a:t>+2+1)</a:t>
            </a:r>
          </a:p>
          <a:p>
            <a:r>
              <a:rPr lang="en-US" dirty="0"/>
              <a:t>C</a:t>
            </a:r>
            <a:r>
              <a:rPr lang="en-US" baseline="-25000" dirty="0"/>
              <a:t>16</a:t>
            </a:r>
            <a:r>
              <a:rPr lang="en-US" dirty="0"/>
              <a:t> = 😕 🧠 </a:t>
            </a:r>
            <a:r>
              <a:rPr lang="en-US" sz="2800" dirty="0"/>
              <a:t>🤟 = </a:t>
            </a:r>
            <a:r>
              <a:rPr lang="en-US" sz="2800" dirty="0">
                <a:solidFill>
                  <a:srgbClr val="0070C0"/>
                </a:solidFill>
              </a:rPr>
              <a:t>8</a:t>
            </a:r>
            <a:r>
              <a:rPr lang="en-US" sz="2800" dirty="0"/>
              <a:t>+</a:t>
            </a:r>
            <a:r>
              <a:rPr lang="en-US" sz="2800" dirty="0">
                <a:solidFill>
                  <a:srgbClr val="FF0000"/>
                </a:solidFill>
              </a:rPr>
              <a:t>4</a:t>
            </a:r>
            <a:r>
              <a:rPr lang="en-US" sz="2800" dirty="0"/>
              <a:t> = </a:t>
            </a:r>
            <a:r>
              <a:rPr lang="en-US" dirty="0">
                <a:solidFill>
                  <a:srgbClr val="0070C0"/>
                </a:solidFill>
              </a:rPr>
              <a:t>1</a:t>
            </a:r>
            <a:r>
              <a:rPr lang="en-US" dirty="0">
                <a:solidFill>
                  <a:srgbClr val="FF0000"/>
                </a:solidFill>
              </a:rPr>
              <a:t>100</a:t>
            </a:r>
            <a:r>
              <a:rPr lang="en-US" baseline="-25000" dirty="0"/>
              <a:t>2</a:t>
            </a:r>
            <a:endParaRPr lang="en-US" dirty="0"/>
          </a:p>
          <a:p>
            <a:r>
              <a:rPr lang="en-US" dirty="0"/>
              <a:t>D</a:t>
            </a:r>
            <a:r>
              <a:rPr lang="en-US" baseline="-25000" dirty="0"/>
              <a:t>16</a:t>
            </a:r>
            <a:r>
              <a:rPr lang="en-US" dirty="0"/>
              <a:t> = 😕 🤔 ⬆️ ⬇️ 🧠 📝 😠</a:t>
            </a:r>
          </a:p>
          <a:p>
            <a:endParaRPr lang="en-US" dirty="0"/>
          </a:p>
          <a:p>
            <a:r>
              <a:rPr lang="en-US" dirty="0"/>
              <a:t>AI: What is a good way to be able to do hex to base 2 conversions in your head? </a:t>
            </a:r>
          </a:p>
        </p:txBody>
      </p:sp>
    </p:spTree>
    <p:extLst>
      <p:ext uri="{BB962C8B-B14F-4D97-AF65-F5344CB8AC3E}">
        <p14:creationId xmlns:p14="http://schemas.microsoft.com/office/powerpoint/2010/main" val="340236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221997"/>
            <a:ext cx="6627455" cy="1061829"/>
          </a:xfrm>
          <a:prstGeom prst="rect">
            <a:avLst/>
          </a:prstGeom>
          <a:noFill/>
        </p:spPr>
        <p:txBody>
          <a:bodyPr wrap="none" rtlCol="0">
            <a:spAutoFit/>
          </a:bodyPr>
          <a:lstStyle/>
          <a:p>
            <a:r>
              <a:rPr lang="en-US" sz="2100" dirty="0"/>
              <a:t>https://</a:t>
            </a:r>
            <a:r>
              <a:rPr lang="en-US" sz="2100" dirty="0" err="1"/>
              <a:t>en.wikipedia.org</a:t>
            </a:r>
            <a:r>
              <a:rPr lang="en-US" sz="2100" dirty="0"/>
              <a:t>/wiki/ASCII</a:t>
            </a:r>
          </a:p>
          <a:p>
            <a:r>
              <a:rPr lang="en-US" sz="2100" dirty="0"/>
              <a:t>http://</a:t>
            </a:r>
            <a:r>
              <a:rPr lang="en-US" sz="2100" dirty="0" err="1"/>
              <a:t>www.catonmat.net</a:t>
            </a:r>
            <a:r>
              <a:rPr lang="en-US" sz="2100" dirty="0"/>
              <a:t>/download/ascii-cheat-</a:t>
            </a:r>
            <a:r>
              <a:rPr lang="en-US" sz="2100" dirty="0" err="1"/>
              <a:t>sheet.png</a:t>
            </a:r>
            <a:endParaRPr lang="en-US" sz="2100" dirty="0"/>
          </a:p>
          <a:p>
            <a:r>
              <a:rPr lang="en-US" sz="2100" dirty="0"/>
              <a:t>https://www.ca4e.com/tools/ascii/</a:t>
            </a:r>
          </a:p>
        </p:txBody>
      </p:sp>
      <p:sp>
        <p:nvSpPr>
          <p:cNvPr id="6" name="Title 5"/>
          <p:cNvSpPr>
            <a:spLocks noGrp="1"/>
          </p:cNvSpPr>
          <p:nvPr>
            <p:ph type="title"/>
          </p:nvPr>
        </p:nvSpPr>
        <p:spPr/>
        <p:txBody>
          <a:bodyPr/>
          <a:lstStyle/>
          <a:p>
            <a:r>
              <a:rPr lang="en-US" dirty="0"/>
              <a:t>ASCII – 8 Bits</a:t>
            </a:r>
          </a:p>
        </p:txBody>
      </p:sp>
      <p:sp>
        <p:nvSpPr>
          <p:cNvPr id="2" name="Content Placeholder 1">
            <a:extLst>
              <a:ext uri="{FF2B5EF4-FFF2-40B4-BE49-F238E27FC236}">
                <a16:creationId xmlns:a16="http://schemas.microsoft.com/office/drawing/2014/main" id="{9C5EFE88-3680-0F24-E0FC-CC688DEA514F}"/>
              </a:ext>
            </a:extLst>
          </p:cNvPr>
          <p:cNvSpPr>
            <a:spLocks noGrp="1"/>
          </p:cNvSpPr>
          <p:nvPr>
            <p:ph idx="1"/>
          </p:nvPr>
        </p:nvSpPr>
        <p:spPr>
          <a:xfrm>
            <a:off x="838200" y="1825625"/>
            <a:ext cx="4133850" cy="3304515"/>
          </a:xfrm>
        </p:spPr>
        <p:txBody>
          <a:bodyPr/>
          <a:lstStyle/>
          <a:p>
            <a:r>
              <a:rPr lang="en-US" dirty="0"/>
              <a:t>ASCII Characters are 8-bits and can be nicely represented with two hex digits (a.k.a. nibbles)</a:t>
            </a:r>
          </a:p>
        </p:txBody>
      </p:sp>
      <p:sp>
        <p:nvSpPr>
          <p:cNvPr id="7" name="TextBox 6"/>
          <p:cNvSpPr txBox="1"/>
          <p:nvPr/>
        </p:nvSpPr>
        <p:spPr>
          <a:xfrm>
            <a:off x="838200" y="4112185"/>
            <a:ext cx="4450867" cy="830997"/>
          </a:xfrm>
          <a:prstGeom prst="rect">
            <a:avLst/>
          </a:prstGeom>
          <a:noFill/>
        </p:spPr>
        <p:txBody>
          <a:bodyPr wrap="square" rtlCol="0">
            <a:spAutoFit/>
          </a:bodyPr>
          <a:lstStyle/>
          <a:p>
            <a:r>
              <a:rPr lang="en-US" sz="2400" dirty="0"/>
              <a:t>American Standard Code for Information Interchange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53" y="679962"/>
            <a:ext cx="6082747" cy="4858361"/>
          </a:xfrm>
          <a:prstGeom prst="rect">
            <a:avLst/>
          </a:prstGeom>
        </p:spPr>
      </p:pic>
    </p:spTree>
    <p:extLst>
      <p:ext uri="{BB962C8B-B14F-4D97-AF65-F5344CB8AC3E}">
        <p14:creationId xmlns:p14="http://schemas.microsoft.com/office/powerpoint/2010/main" val="327390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421" y="546357"/>
            <a:ext cx="9749307" cy="5514844"/>
          </a:xfrm>
          <a:prstGeom prst="rect">
            <a:avLst/>
          </a:prstGeom>
        </p:spPr>
      </p:pic>
      <p:sp>
        <p:nvSpPr>
          <p:cNvPr id="5" name="Rectangle 4"/>
          <p:cNvSpPr/>
          <p:nvPr/>
        </p:nvSpPr>
        <p:spPr>
          <a:xfrm>
            <a:off x="7760598" y="1215874"/>
            <a:ext cx="3109121" cy="415498"/>
          </a:xfrm>
          <a:prstGeom prst="rect">
            <a:avLst/>
          </a:prstGeom>
          <a:solidFill>
            <a:schemeClr val="bg1"/>
          </a:solidFill>
        </p:spPr>
        <p:txBody>
          <a:bodyPr wrap="none">
            <a:spAutoFit/>
          </a:bodyPr>
          <a:lstStyle/>
          <a:p>
            <a:r>
              <a:rPr lang="en-US" sz="2100" dirty="0">
                <a:solidFill>
                  <a:schemeClr val="accent2"/>
                </a:solidFill>
              </a:rPr>
              <a:t>http://</a:t>
            </a:r>
            <a:r>
              <a:rPr lang="en-US" sz="2100" dirty="0" err="1">
                <a:solidFill>
                  <a:schemeClr val="accent2"/>
                </a:solidFill>
              </a:rPr>
              <a:t>unicode.org</a:t>
            </a:r>
            <a:r>
              <a:rPr lang="en-US" sz="2100" dirty="0">
                <a:solidFill>
                  <a:schemeClr val="accent2"/>
                </a:solidFill>
              </a:rPr>
              <a:t>/charts/</a:t>
            </a:r>
          </a:p>
        </p:txBody>
      </p:sp>
    </p:spTree>
    <p:extLst>
      <p:ext uri="{BB962C8B-B14F-4D97-AF65-F5344CB8AC3E}">
        <p14:creationId xmlns:p14="http://schemas.microsoft.com/office/powerpoint/2010/main" val="145579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Multi-Byte Characters (a quick aside…)</a:t>
            </a:r>
          </a:p>
        </p:txBody>
      </p:sp>
      <p:sp>
        <p:nvSpPr>
          <p:cNvPr id="3" name="Text Placeholder 2"/>
          <p:cNvSpPr>
            <a:spLocks noGrp="1"/>
          </p:cNvSpPr>
          <p:nvPr>
            <p:ph idx="1"/>
          </p:nvPr>
        </p:nvSpPr>
        <p:spPr/>
        <p:txBody>
          <a:bodyPr/>
          <a:lstStyle/>
          <a:p>
            <a:pPr marL="427435" indent="0">
              <a:spcBef>
                <a:spcPts val="1200"/>
              </a:spcBef>
              <a:buNone/>
            </a:pPr>
            <a:r>
              <a:rPr lang="en-US" sz="2100" dirty="0"/>
              <a:t>To represent the wide range of characters computers must handle we represent characters with more than one byte</a:t>
            </a:r>
          </a:p>
          <a:p>
            <a:pPr lvl="1">
              <a:spcBef>
                <a:spcPts val="1200"/>
              </a:spcBef>
            </a:pPr>
            <a:r>
              <a:rPr lang="en-US" sz="2100"/>
              <a:t>UTF-32 – Fixed Length - Four Bytes</a:t>
            </a:r>
          </a:p>
          <a:p>
            <a:pPr lvl="1">
              <a:spcBef>
                <a:spcPts val="1200"/>
              </a:spcBef>
            </a:pPr>
            <a:r>
              <a:rPr lang="en-US" sz="2100" dirty="0"/>
              <a:t>UTF-16 – Fixed length - Two bytes</a:t>
            </a:r>
          </a:p>
          <a:p>
            <a:pPr lvl="1">
              <a:spcBef>
                <a:spcPts val="1200"/>
              </a:spcBef>
            </a:pPr>
            <a:r>
              <a:rPr lang="en-US" sz="2100" dirty="0"/>
              <a:t>UTF-8 – 1-4 bytes</a:t>
            </a:r>
          </a:p>
          <a:p>
            <a:pPr marL="865585" lvl="2" indent="0">
              <a:spcBef>
                <a:spcPts val="1200"/>
              </a:spcBef>
              <a:buNone/>
            </a:pPr>
            <a:r>
              <a:rPr lang="en-US" dirty="0"/>
              <a:t>-  Upwards compatible with ASCII</a:t>
            </a:r>
          </a:p>
          <a:p>
            <a:pPr marL="865585" lvl="2" indent="0">
              <a:spcBef>
                <a:spcPts val="1200"/>
              </a:spcBef>
              <a:buNone/>
            </a:pPr>
            <a:r>
              <a:rPr lang="en-US" dirty="0"/>
              <a:t>-  Automatic detection between ASCII and UTF-8</a:t>
            </a:r>
          </a:p>
          <a:p>
            <a:pPr marL="865585" lvl="2" indent="0">
              <a:spcBef>
                <a:spcPts val="1200"/>
              </a:spcBef>
              <a:buNone/>
            </a:pPr>
            <a:r>
              <a:rPr lang="en-US" dirty="0"/>
              <a:t>-  UTF-8 is recommended practice for encoding </a:t>
            </a:r>
            <a:br>
              <a:rPr lang="en-US" dirty="0"/>
            </a:br>
            <a:r>
              <a:rPr lang="en-US" dirty="0"/>
              <a:t>   data to be exchanged between systems</a:t>
            </a:r>
          </a:p>
        </p:txBody>
      </p:sp>
      <p:sp>
        <p:nvSpPr>
          <p:cNvPr id="4" name="TextBox 3"/>
          <p:cNvSpPr txBox="1"/>
          <p:nvPr/>
        </p:nvSpPr>
        <p:spPr>
          <a:xfrm>
            <a:off x="7585332" y="2226216"/>
            <a:ext cx="3560590" cy="369332"/>
          </a:xfrm>
          <a:prstGeom prst="rect">
            <a:avLst/>
          </a:prstGeom>
          <a:noFill/>
        </p:spPr>
        <p:txBody>
          <a:bodyPr wrap="none" rtlCol="0">
            <a:spAutoFit/>
          </a:bodyPr>
          <a:lstStyle/>
          <a:p>
            <a:r>
              <a:rPr lang="en-US" dirty="0"/>
              <a:t>https://</a:t>
            </a:r>
            <a:r>
              <a:rPr lang="en-US" dirty="0" err="1"/>
              <a:t>en.wikipedia.org</a:t>
            </a:r>
            <a:r>
              <a:rPr lang="en-US" dirty="0"/>
              <a:t>/wiki/UTF-8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8" y="2996139"/>
            <a:ext cx="4770353" cy="2794149"/>
          </a:xfrm>
          <a:prstGeom prst="rect">
            <a:avLst/>
          </a:prstGeom>
          <a:ln>
            <a:solidFill>
              <a:schemeClr val="accent1"/>
            </a:solidFill>
          </a:ln>
        </p:spPr>
      </p:pic>
    </p:spTree>
    <p:extLst>
      <p:ext uri="{BB962C8B-B14F-4D97-AF65-F5344CB8AC3E}">
        <p14:creationId xmlns:p14="http://schemas.microsoft.com/office/powerpoint/2010/main" val="93144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EACAB-B647-6F11-FD65-07E7FB16DC22}"/>
              </a:ext>
            </a:extLst>
          </p:cNvPr>
          <p:cNvSpPr>
            <a:spLocks noGrp="1"/>
          </p:cNvSpPr>
          <p:nvPr>
            <p:ph type="title"/>
          </p:nvPr>
        </p:nvSpPr>
        <p:spPr/>
        <p:txBody>
          <a:bodyPr/>
          <a:lstStyle/>
          <a:p>
            <a:r>
              <a:rPr lang="en-US"/>
              <a:t>What is Programming?</a:t>
            </a:r>
            <a:endParaRPr lang="en-US" dirty="0"/>
          </a:p>
        </p:txBody>
      </p:sp>
      <p:sp>
        <p:nvSpPr>
          <p:cNvPr id="5" name="Text Placeholder 4">
            <a:extLst>
              <a:ext uri="{FF2B5EF4-FFF2-40B4-BE49-F238E27FC236}">
                <a16:creationId xmlns:a16="http://schemas.microsoft.com/office/drawing/2014/main" id="{7D14628A-6DCE-28CD-4765-D2331AE949CC}"/>
              </a:ext>
            </a:extLst>
          </p:cNvPr>
          <p:cNvSpPr>
            <a:spLocks noGrp="1"/>
          </p:cNvSpPr>
          <p:nvPr>
            <p:ph type="body" idx="1"/>
          </p:nvPr>
        </p:nvSpPr>
        <p:spPr/>
        <p:txBody>
          <a:bodyPr/>
          <a:lstStyle/>
          <a:p>
            <a:r>
              <a:rPr lang="en-US" dirty="0"/>
              <a:t>Hint: In the end any program we can write can also be represented in machine language.  Machine code will both be simpler and a lot more complex. There is a reason we built languages like C and Python.</a:t>
            </a:r>
          </a:p>
        </p:txBody>
      </p:sp>
    </p:spTree>
    <p:extLst>
      <p:ext uri="{BB962C8B-B14F-4D97-AF65-F5344CB8AC3E}">
        <p14:creationId xmlns:p14="http://schemas.microsoft.com/office/powerpoint/2010/main" val="98097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F326-1714-A2D4-15BF-A11A667219D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9E69BE9-19D7-B0BC-B5E5-E090B4336F98}"/>
              </a:ext>
            </a:extLst>
          </p:cNvPr>
          <p:cNvSpPr>
            <a:spLocks noGrp="1"/>
          </p:cNvSpPr>
          <p:nvPr>
            <p:ph idx="1"/>
          </p:nvPr>
        </p:nvSpPr>
        <p:spPr/>
        <p:txBody>
          <a:bodyPr>
            <a:normAutofit fontScale="92500" lnSpcReduction="10000"/>
          </a:bodyPr>
          <a:lstStyle/>
          <a:p>
            <a:r>
              <a:rPr lang="en-US" dirty="0"/>
              <a:t>Start from our "two instruction CPU" from the previous section</a:t>
            </a:r>
          </a:p>
          <a:p>
            <a:r>
              <a:rPr lang="en-US" dirty="0"/>
              <a:t>Hexadecimal Notation</a:t>
            </a:r>
          </a:p>
          <a:p>
            <a:r>
              <a:rPr lang="en-US" dirty="0"/>
              <a:t>Review: What is Programming from PY4E</a:t>
            </a:r>
          </a:p>
          <a:p>
            <a:r>
              <a:rPr lang="en-US" dirty="0"/>
              <a:t>Real CPUs – Intel x86, ARM, and MOS 6502 </a:t>
            </a:r>
          </a:p>
          <a:p>
            <a:r>
              <a:rPr lang="en-US" dirty="0"/>
              <a:t>The CDC6504 – Mostly 6502 with homage to CDC 6500</a:t>
            </a:r>
          </a:p>
          <a:p>
            <a:pPr lvl="1"/>
            <a:r>
              <a:rPr lang="en-US" dirty="0"/>
              <a:t>Architecture</a:t>
            </a:r>
          </a:p>
          <a:p>
            <a:pPr lvl="1"/>
            <a:r>
              <a:rPr lang="en-US" dirty="0"/>
              <a:t>Machine Language</a:t>
            </a:r>
          </a:p>
          <a:p>
            <a:pPr lvl="1"/>
            <a:r>
              <a:rPr lang="en-US" dirty="0"/>
              <a:t>Assembly Language</a:t>
            </a:r>
          </a:p>
          <a:p>
            <a:r>
              <a:rPr lang="en-US" dirty="0"/>
              <a:t>Real CPU Emulators – JavaScript / WASM – Old video Games</a:t>
            </a:r>
          </a:p>
          <a:p>
            <a:r>
              <a:rPr lang="en-US" dirty="0"/>
              <a:t>CPU Evolution from over the decades</a:t>
            </a:r>
          </a:p>
        </p:txBody>
      </p:sp>
    </p:spTree>
    <p:extLst>
      <p:ext uri="{BB962C8B-B14F-4D97-AF65-F5344CB8AC3E}">
        <p14:creationId xmlns:p14="http://schemas.microsoft.com/office/powerpoint/2010/main" val="246428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62CD7993-D650-24D9-58E0-2EF0A1EA592A}"/>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654DF715-1066-8446-3491-5EE6274A47A9}"/>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202D993-B1EF-7009-E456-463E022A1B73}"/>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BA74C956-8DB7-ED0D-0D65-352EBAEC5E5E}"/>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2C843A05-78F1-2334-6D5B-152727D9DE4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273F04C4-1D29-C14C-1DDB-486F7EF27FAF}"/>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C996C159-9E14-3B6C-E5A5-ACEF386BE3D0}"/>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12BB566D-FFE5-1906-29EA-615C1B7C8909}"/>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6F263241-5AF3-D800-3B4C-324F2D681256}"/>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7BDE3388-4530-03E8-FDE0-7AAC7831DDA6}"/>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676891B7-47AD-7429-E458-C7EAAED1A851}"/>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B8C107D2-766E-E8C0-E30D-7352D85F6D16}"/>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2807DF9D-6591-1C1B-D451-FE1E3B5920D2}"/>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75AA36C7-F9F7-383B-C476-AC0DAFBC155D}"/>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28F68438-7918-CD25-9BBE-BEC5995686F0}"/>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408E9ECF-1FDA-2602-5079-F8276ECFD4E0}"/>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6148DC03-CD6F-C3A4-7672-E3D1C700808F}"/>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
        <p:nvSpPr>
          <p:cNvPr id="3" name="TextBox 2">
            <a:extLst>
              <a:ext uri="{FF2B5EF4-FFF2-40B4-BE49-F238E27FC236}">
                <a16:creationId xmlns:a16="http://schemas.microsoft.com/office/drawing/2014/main" id="{0DEC0C52-5982-8024-1774-20DDBB96BD03}"/>
              </a:ext>
            </a:extLst>
          </p:cNvPr>
          <p:cNvSpPr txBox="1"/>
          <p:nvPr/>
        </p:nvSpPr>
        <p:spPr>
          <a:xfrm>
            <a:off x="1175002" y="538724"/>
            <a:ext cx="2123851" cy="461665"/>
          </a:xfrm>
          <a:prstGeom prst="rect">
            <a:avLst/>
          </a:prstGeom>
          <a:noFill/>
        </p:spPr>
        <p:txBody>
          <a:bodyPr wrap="none" rtlCol="0">
            <a:spAutoFit/>
          </a:bodyPr>
          <a:lstStyle/>
          <a:p>
            <a:r>
              <a:rPr lang="en-US" sz="2400" dirty="0">
                <a:solidFill>
                  <a:schemeClr val="bg1"/>
                </a:solidFill>
              </a:rPr>
              <a:t>www.py4e.com</a:t>
            </a:r>
          </a:p>
        </p:txBody>
      </p:sp>
    </p:spTree>
    <p:extLst>
      <p:ext uri="{BB962C8B-B14F-4D97-AF65-F5344CB8AC3E}">
        <p14:creationId xmlns:p14="http://schemas.microsoft.com/office/powerpoint/2010/main" val="230753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tick of early 2000’s Random Access Memory (RAM)">
            <a:extLst>
              <a:ext uri="{FF2B5EF4-FFF2-40B4-BE49-F238E27FC236}">
                <a16:creationId xmlns:a16="http://schemas.microsoft.com/office/drawing/2014/main" id="{03DCC9FD-9CA5-32F7-5D96-329231F02EEF}"/>
              </a:ext>
            </a:extLst>
          </p:cNvPr>
          <p:cNvPicPr>
            <a:picLocks noChangeAspect="1"/>
          </p:cNvPicPr>
          <p:nvPr/>
        </p:nvPicPr>
        <p:blipFill>
          <a:blip r:embed="rId2"/>
          <a:srcRect l="12451" t="58941" r="12255" b="10706"/>
          <a:stretch/>
        </p:blipFill>
        <p:spPr>
          <a:xfrm>
            <a:off x="3071201" y="4557204"/>
            <a:ext cx="5308247" cy="1426591"/>
          </a:xfrm>
          <a:prstGeom prst="rect">
            <a:avLst/>
          </a:prstGeom>
        </p:spPr>
      </p:pic>
      <p:pic>
        <p:nvPicPr>
          <p:cNvPr id="14" name="Picture 13" descr="An early 2000’s AMD Microprocessor">
            <a:extLst>
              <a:ext uri="{FF2B5EF4-FFF2-40B4-BE49-F238E27FC236}">
                <a16:creationId xmlns:a16="http://schemas.microsoft.com/office/drawing/2014/main" id="{EF0280E4-0BB9-2021-DA3C-DC2516316A4B}"/>
              </a:ext>
            </a:extLst>
          </p:cNvPr>
          <p:cNvPicPr>
            <a:picLocks noChangeAspect="1"/>
          </p:cNvPicPr>
          <p:nvPr/>
        </p:nvPicPr>
        <p:blipFill>
          <a:blip r:embed="rId2"/>
          <a:srcRect l="33784" t="11176" r="36333" b="44589"/>
          <a:stretch/>
        </p:blipFill>
        <p:spPr>
          <a:xfrm>
            <a:off x="4564037" y="385572"/>
            <a:ext cx="2322576" cy="2292096"/>
          </a:xfrm>
          <a:prstGeom prst="rect">
            <a:avLst/>
          </a:prstGeom>
        </p:spPr>
      </p:pic>
      <p:pic>
        <p:nvPicPr>
          <p:cNvPr id="3" name="Picture 2" descr="A 5 1/4 inch hard drive from the early 2000’s with magnetic platers that spin and a movable head that reads fro the various cylindes of data stored on the drive.">
            <a:extLst>
              <a:ext uri="{FF2B5EF4-FFF2-40B4-BE49-F238E27FC236}">
                <a16:creationId xmlns:a16="http://schemas.microsoft.com/office/drawing/2014/main" id="{E588A45C-BFBD-3072-475D-6567F0F5DC92}"/>
              </a:ext>
            </a:extLst>
          </p:cNvPr>
          <p:cNvPicPr>
            <a:picLocks noChangeAspect="1"/>
          </p:cNvPicPr>
          <p:nvPr/>
        </p:nvPicPr>
        <p:blipFill>
          <a:blip r:embed="rId3"/>
          <a:srcRect l="5734" t="14159" r="4316" b="3796"/>
          <a:stretch/>
        </p:blipFill>
        <p:spPr>
          <a:xfrm>
            <a:off x="7280070" y="1329373"/>
            <a:ext cx="5308247" cy="3227832"/>
          </a:xfrm>
          <a:prstGeom prst="rect">
            <a:avLst/>
          </a:prstGeom>
        </p:spPr>
      </p:pic>
      <p:pic>
        <p:nvPicPr>
          <p:cNvPr id="7" name="Picture 6" descr="An early 2000’s PC mother board.">
            <a:extLst>
              <a:ext uri="{FF2B5EF4-FFF2-40B4-BE49-F238E27FC236}">
                <a16:creationId xmlns:a16="http://schemas.microsoft.com/office/drawing/2014/main" id="{BEC0F0FE-0B0C-AF04-1D17-37E4EE940D80}"/>
              </a:ext>
            </a:extLst>
          </p:cNvPr>
          <p:cNvPicPr>
            <a:picLocks noChangeAspect="1"/>
          </p:cNvPicPr>
          <p:nvPr/>
        </p:nvPicPr>
        <p:blipFill>
          <a:blip r:embed="rId4"/>
          <a:srcRect l="7407" r="7299"/>
          <a:stretch/>
        </p:blipFill>
        <p:spPr>
          <a:xfrm>
            <a:off x="40854" y="874205"/>
            <a:ext cx="4129726" cy="3227832"/>
          </a:xfrm>
          <a:prstGeom prst="rect">
            <a:avLst/>
          </a:prstGeom>
        </p:spPr>
      </p:pic>
    </p:spTree>
    <p:extLst>
      <p:ext uri="{BB962C8B-B14F-4D97-AF65-F5344CB8AC3E}">
        <p14:creationId xmlns:p14="http://schemas.microsoft.com/office/powerpoint/2010/main" val="320163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3"/>
        <p:cNvGrpSpPr/>
        <p:nvPr/>
      </p:nvGrpSpPr>
      <p:grpSpPr>
        <a:xfrm>
          <a:off x="0" y="0"/>
          <a:ext cx="0" cy="0"/>
          <a:chOff x="0" y="0"/>
          <a:chExt cx="0" cy="0"/>
        </a:xfrm>
      </p:grpSpPr>
      <p:sp>
        <p:nvSpPr>
          <p:cNvPr id="544" name="Shape 544"/>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Program Steps or Program Flow</a:t>
            </a:r>
          </a:p>
        </p:txBody>
      </p:sp>
      <p:sp>
        <p:nvSpPr>
          <p:cNvPr id="545" name="Shape 545"/>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400050">
              <a:lnSpc>
                <a:spcPct val="100000"/>
              </a:lnSpc>
              <a:spcBef>
                <a:spcPts val="0"/>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Like a recipe or installation instructions, a program is a </a:t>
            </a:r>
            <a:r>
              <a:rPr lang="en-US" sz="2700" dirty="0">
                <a:solidFill>
                  <a:srgbClr val="FFFF00"/>
                </a:solidFill>
                <a:latin typeface="Arial" charset="0"/>
                <a:ea typeface="Arial" charset="0"/>
                <a:cs typeface="Arial" charset="0"/>
                <a:sym typeface="Cabin"/>
              </a:rPr>
              <a:t>sequence</a:t>
            </a:r>
            <a:r>
              <a:rPr lang="en-US" sz="2700" dirty="0">
                <a:solidFill>
                  <a:schemeClr val="lt1"/>
                </a:solidFill>
                <a:latin typeface="Arial" charset="0"/>
                <a:ea typeface="Arial" charset="0"/>
                <a:cs typeface="Arial" charset="0"/>
                <a:sym typeface="Cabin"/>
              </a:rPr>
              <a:t> of steps to be done in order.</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 steps are </a:t>
            </a:r>
            <a:r>
              <a:rPr lang="en-US" sz="2700" dirty="0">
                <a:solidFill>
                  <a:srgbClr val="FFFF00"/>
                </a:solidFill>
                <a:latin typeface="Arial" charset="0"/>
                <a:ea typeface="Arial" charset="0"/>
                <a:cs typeface="Arial" charset="0"/>
                <a:sym typeface="Cabin"/>
              </a:rPr>
              <a:t>conditional</a:t>
            </a:r>
            <a:r>
              <a:rPr lang="en-US" sz="2700" dirty="0">
                <a:solidFill>
                  <a:schemeClr val="lt1"/>
                </a:solidFill>
                <a:latin typeface="Arial" charset="0"/>
                <a:ea typeface="Arial" charset="0"/>
                <a:cs typeface="Arial" charset="0"/>
                <a:sym typeface="Cabin"/>
              </a:rPr>
              <a:t> - they may be skipped.</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a step or group of steps is to be </a:t>
            </a:r>
            <a:r>
              <a:rPr lang="en-US" sz="2700" dirty="0">
                <a:solidFill>
                  <a:srgbClr val="FFFF00"/>
                </a:solidFill>
                <a:latin typeface="Arial" charset="0"/>
                <a:ea typeface="Arial" charset="0"/>
                <a:cs typeface="Arial" charset="0"/>
                <a:sym typeface="Cabin"/>
              </a:rPr>
              <a:t>repeated</a:t>
            </a:r>
            <a:r>
              <a:rPr lang="en-US" sz="2700" dirty="0">
                <a:solidFill>
                  <a:schemeClr val="lt1"/>
                </a:solidFill>
                <a:latin typeface="Arial" charset="0"/>
                <a:ea typeface="Arial" charset="0"/>
                <a:cs typeface="Arial" charset="0"/>
                <a:sym typeface="Cabin"/>
              </a:rPr>
              <a:t>.</a:t>
            </a:r>
          </a:p>
          <a:p>
            <a:pPr marL="561975" indent="-400050">
              <a:lnSpc>
                <a:spcPct val="100000"/>
              </a:lnSpc>
              <a:spcBef>
                <a:spcPts val="2625"/>
              </a:spcBef>
              <a:buClr>
                <a:schemeClr val="lt1"/>
              </a:buClr>
              <a:buSzPct val="171000"/>
              <a:buFont typeface="Cabin"/>
              <a:buChar char="•"/>
            </a:pPr>
            <a:r>
              <a:rPr lang="en-US" sz="2700" dirty="0">
                <a:solidFill>
                  <a:schemeClr val="lt1"/>
                </a:solidFill>
                <a:latin typeface="Arial" charset="0"/>
                <a:ea typeface="Arial" charset="0"/>
                <a:cs typeface="Arial" charset="0"/>
                <a:sym typeface="Cabin"/>
              </a:rPr>
              <a:t>Sometimes we store a set of steps to be used over and over as needed several places throughout the program</a:t>
            </a:r>
          </a:p>
        </p:txBody>
      </p:sp>
    </p:spTree>
    <p:extLst>
      <p:ext uri="{BB962C8B-B14F-4D97-AF65-F5344CB8AC3E}">
        <p14:creationId xmlns:p14="http://schemas.microsoft.com/office/powerpoint/2010/main" val="4219370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49"/>
        <p:cNvGrpSpPr/>
        <p:nvPr/>
      </p:nvGrpSpPr>
      <p:grpSpPr>
        <a:xfrm>
          <a:off x="0" y="0"/>
          <a:ext cx="0" cy="0"/>
          <a:chOff x="0" y="0"/>
          <a:chExt cx="0" cy="0"/>
        </a:xfrm>
      </p:grpSpPr>
      <p:sp>
        <p:nvSpPr>
          <p:cNvPr id="550" name="Shape 550"/>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Sequential Steps</a:t>
            </a:r>
          </a:p>
        </p:txBody>
      </p:sp>
      <p:sp>
        <p:nvSpPr>
          <p:cNvPr id="551" name="Shape 551"/>
          <p:cNvSpPr txBox="1"/>
          <p:nvPr/>
        </p:nvSpPr>
        <p:spPr>
          <a:xfrm>
            <a:off x="4936587" y="2119733"/>
            <a:ext cx="2433485" cy="245159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a:p>
            <a:pPr>
              <a:buClr>
                <a:srgbClr val="FF7F00"/>
              </a:buClr>
              <a:buSzPct val="25000"/>
            </a:pPr>
            <a:r>
              <a:rPr lang="en-US" sz="2700" b="1" dirty="0">
                <a:solidFill>
                  <a:srgbClr val="00FF00"/>
                </a:solidFill>
                <a:latin typeface="Courier" charset="0"/>
                <a:ea typeface="Courier" charset="0"/>
                <a:cs typeface="Courier" charset="0"/>
                <a:sym typeface="Cabin"/>
              </a:rPr>
              <a:t>x = x + 2</a:t>
            </a:r>
          </a:p>
          <a:p>
            <a:pPr lvl="0">
              <a:buClr>
                <a:srgbClr val="FFFF00"/>
              </a:buClr>
              <a:buSzPct val="25000"/>
            </a:pPr>
            <a:r>
              <a:rPr lang="en-US" sz="2700" b="1" dirty="0">
                <a:solidFill>
                  <a:srgbClr val="FFFF00"/>
                </a:solidFill>
                <a:latin typeface="Courier" charset="0"/>
                <a:ea typeface="Courier" charset="0"/>
                <a:cs typeface="Courier" charset="0"/>
                <a:sym typeface="Cabin"/>
              </a:rPr>
              <a:t>print(</a:t>
            </a:r>
            <a:r>
              <a:rPr lang="en-US" sz="2700" b="1" dirty="0">
                <a:solidFill>
                  <a:srgbClr val="00FF00"/>
                </a:solidFill>
                <a:latin typeface="Courier" charset="0"/>
                <a:ea typeface="Courier" charset="0"/>
                <a:cs typeface="Courier" charset="0"/>
                <a:sym typeface="Cabin"/>
              </a:rPr>
              <a:t>x</a:t>
            </a:r>
            <a:r>
              <a:rPr lang="en-US" sz="2700" b="1" dirty="0">
                <a:solidFill>
                  <a:srgbClr val="FFFF00"/>
                </a:solidFill>
                <a:latin typeface="Courier" charset="0"/>
                <a:ea typeface="Courier" charset="0"/>
                <a:cs typeface="Courier" charset="0"/>
                <a:sym typeface="Cabin"/>
              </a:rPr>
              <a:t>)</a:t>
            </a:r>
            <a:endParaRPr lang="en-US" sz="2700" b="1" dirty="0">
              <a:solidFill>
                <a:srgbClr val="00FF00"/>
              </a:solidFill>
              <a:latin typeface="Courier" charset="0"/>
              <a:ea typeface="Courier" charset="0"/>
              <a:cs typeface="Courier" charset="0"/>
              <a:sym typeface="Cabin"/>
            </a:endParaRPr>
          </a:p>
        </p:txBody>
      </p:sp>
      <p:sp>
        <p:nvSpPr>
          <p:cNvPr id="552" name="Shape 552"/>
          <p:cNvSpPr txBox="1"/>
          <p:nvPr/>
        </p:nvSpPr>
        <p:spPr>
          <a:xfrm>
            <a:off x="8859428" y="2493949"/>
            <a:ext cx="1300573" cy="1599074"/>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  2</a:t>
            </a:r>
          </a:p>
          <a:p>
            <a:pPr>
              <a:buClr>
                <a:srgbClr val="FF00FF"/>
              </a:buClr>
              <a:buSzPct val="25000"/>
            </a:pPr>
            <a:r>
              <a:rPr lang="en-US" sz="2700" dirty="0">
                <a:solidFill>
                  <a:srgbClr val="FFFF00"/>
                </a:solidFill>
                <a:latin typeface="Arial" charset="0"/>
                <a:ea typeface="Arial" charset="0"/>
                <a:cs typeface="Arial" charset="0"/>
                <a:sym typeface="Cabin"/>
              </a:rPr>
              <a:t>  4</a:t>
            </a:r>
          </a:p>
        </p:txBody>
      </p:sp>
      <p:sp>
        <p:nvSpPr>
          <p:cNvPr id="553" name="Shape 553"/>
          <p:cNvSpPr txBox="1"/>
          <p:nvPr/>
        </p:nvSpPr>
        <p:spPr>
          <a:xfrm>
            <a:off x="1190626" y="2056999"/>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2</a:t>
            </a:r>
          </a:p>
        </p:txBody>
      </p:sp>
      <p:sp>
        <p:nvSpPr>
          <p:cNvPr id="554" name="Shape 554"/>
          <p:cNvSpPr txBox="1"/>
          <p:nvPr/>
        </p:nvSpPr>
        <p:spPr>
          <a:xfrm>
            <a:off x="1190626" y="28856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5" name="Shape 555"/>
          <p:cNvCxnSpPr/>
          <p:nvPr/>
        </p:nvCxnSpPr>
        <p:spPr>
          <a:xfrm rot="10800000">
            <a:off x="2205037" y="250478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6" name="Shape 556"/>
          <p:cNvSpPr txBox="1"/>
          <p:nvPr/>
        </p:nvSpPr>
        <p:spPr>
          <a:xfrm>
            <a:off x="1190626" y="3696597"/>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x = x + 2</a:t>
            </a:r>
          </a:p>
        </p:txBody>
      </p:sp>
      <p:cxnSp>
        <p:nvCxnSpPr>
          <p:cNvPr id="557" name="Shape 557"/>
          <p:cNvCxnSpPr/>
          <p:nvPr/>
        </p:nvCxnSpPr>
        <p:spPr>
          <a:xfrm rot="10800000">
            <a:off x="2205037" y="3327610"/>
            <a:ext cx="10715" cy="425052"/>
          </a:xfrm>
          <a:prstGeom prst="straightConnector1">
            <a:avLst/>
          </a:prstGeom>
          <a:noFill/>
          <a:ln w="76200" cap="rnd" cmpd="sng">
            <a:solidFill>
              <a:srgbClr val="00FFFF"/>
            </a:solidFill>
            <a:prstDash val="solid"/>
            <a:miter/>
            <a:headEnd type="stealth" w="med" len="med"/>
            <a:tailEnd type="none" w="med" len="med"/>
          </a:ln>
        </p:spPr>
      </p:cxnSp>
      <p:sp>
        <p:nvSpPr>
          <p:cNvPr id="558" name="Shape 558"/>
          <p:cNvSpPr txBox="1"/>
          <p:nvPr/>
        </p:nvSpPr>
        <p:spPr>
          <a:xfrm>
            <a:off x="1190626" y="4523974"/>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print(x)</a:t>
            </a:r>
          </a:p>
        </p:txBody>
      </p:sp>
      <p:cxnSp>
        <p:nvCxnSpPr>
          <p:cNvPr id="559" name="Shape 559"/>
          <p:cNvCxnSpPr/>
          <p:nvPr/>
        </p:nvCxnSpPr>
        <p:spPr>
          <a:xfrm rot="10800000">
            <a:off x="2205037" y="4144163"/>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60" name="Shape 560"/>
          <p:cNvCxnSpPr/>
          <p:nvPr/>
        </p:nvCxnSpPr>
        <p:spPr>
          <a:xfrm flipH="1">
            <a:off x="6580762" y="3501958"/>
            <a:ext cx="2071992" cy="54042"/>
          </a:xfrm>
          <a:prstGeom prst="straightConnector1">
            <a:avLst/>
          </a:prstGeom>
          <a:noFill/>
          <a:ln w="50800" cap="rnd" cmpd="sng">
            <a:solidFill>
              <a:srgbClr val="FFFFFF"/>
            </a:solidFill>
            <a:prstDash val="solid"/>
            <a:miter/>
            <a:headEnd type="stealth" w="med" len="med"/>
            <a:tailEnd type="none" w="med" len="med"/>
          </a:ln>
        </p:spPr>
      </p:cxnSp>
      <p:cxnSp>
        <p:nvCxnSpPr>
          <p:cNvPr id="561" name="Shape 561"/>
          <p:cNvCxnSpPr/>
          <p:nvPr/>
        </p:nvCxnSpPr>
        <p:spPr>
          <a:xfrm flipH="1">
            <a:off x="6580762" y="3959224"/>
            <a:ext cx="2087390" cy="460376"/>
          </a:xfrm>
          <a:prstGeom prst="straightConnector1">
            <a:avLst/>
          </a:prstGeom>
          <a:noFill/>
          <a:ln w="50800" cap="rnd" cmpd="sng">
            <a:solidFill>
              <a:srgbClr val="FFFFFF"/>
            </a:solidFill>
            <a:prstDash val="solid"/>
            <a:miter/>
            <a:headEnd type="stealth" w="med" len="med"/>
            <a:tailEnd type="none" w="med" len="med"/>
          </a:ln>
        </p:spPr>
      </p:cxnSp>
      <p:sp>
        <p:nvSpPr>
          <p:cNvPr id="562" name="Shape 562"/>
          <p:cNvSpPr txBox="1"/>
          <p:nvPr/>
        </p:nvSpPr>
        <p:spPr>
          <a:xfrm>
            <a:off x="1540650" y="5420637"/>
            <a:ext cx="9300827" cy="800099"/>
          </a:xfrm>
          <a:prstGeom prst="rect">
            <a:avLst/>
          </a:prstGeom>
          <a:noFill/>
          <a:ln>
            <a:noFill/>
          </a:ln>
        </p:spPr>
        <p:txBody>
          <a:bodyPr lIns="0" tIns="0" rIns="0" bIns="0" anchor="ctr" anchorCtr="0">
            <a:noAutofit/>
          </a:bodyPr>
          <a:lstStyle/>
          <a:p>
            <a:pPr algn="ctr">
              <a:buClr>
                <a:schemeClr val="lt1"/>
              </a:buClr>
              <a:buSzPct val="25000"/>
            </a:pPr>
            <a:r>
              <a:rPr lang="en-US" sz="2475" dirty="0">
                <a:solidFill>
                  <a:schemeClr val="lt1"/>
                </a:solidFill>
                <a:latin typeface="Arial" charset="0"/>
                <a:ea typeface="Arial" charset="0"/>
                <a:cs typeface="Arial" charset="0"/>
                <a:sym typeface="Cabin"/>
              </a:rPr>
              <a:t>When a program is running, it flows from one step to the next.  As programmers, we set up </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paths</a:t>
            </a:r>
            <a:r>
              <a:rPr lang="en-US" sz="2475" dirty="0">
                <a:solidFill>
                  <a:schemeClr val="lt1"/>
                </a:solidFill>
                <a:latin typeface="Arial"/>
                <a:ea typeface="Arial"/>
                <a:cs typeface="Arial"/>
                <a:sym typeface="Arial"/>
              </a:rPr>
              <a:t>”</a:t>
            </a:r>
            <a:r>
              <a:rPr lang="en-US" sz="2475" dirty="0">
                <a:solidFill>
                  <a:schemeClr val="lt1"/>
                </a:solidFill>
                <a:latin typeface="Arial" charset="0"/>
                <a:ea typeface="Arial" charset="0"/>
                <a:cs typeface="Arial" charset="0"/>
                <a:sym typeface="Cabin"/>
              </a:rPr>
              <a:t> for the program to follow.</a:t>
            </a:r>
          </a:p>
        </p:txBody>
      </p:sp>
    </p:spTree>
    <p:extLst>
      <p:ext uri="{BB962C8B-B14F-4D97-AF65-F5344CB8AC3E}">
        <p14:creationId xmlns:p14="http://schemas.microsoft.com/office/powerpoint/2010/main" val="3218365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4391026" y="576072"/>
            <a:ext cx="7191374"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Conditional Steps</a:t>
            </a:r>
          </a:p>
        </p:txBody>
      </p:sp>
      <p:sp>
        <p:nvSpPr>
          <p:cNvPr id="568" name="Shape 568"/>
          <p:cNvSpPr txBox="1"/>
          <p:nvPr/>
        </p:nvSpPr>
        <p:spPr>
          <a:xfrm>
            <a:off x="10263010" y="2671763"/>
            <a:ext cx="1185863" cy="1638299"/>
          </a:xfrm>
          <a:prstGeom prst="rect">
            <a:avLst/>
          </a:prstGeom>
          <a:noFill/>
          <a:ln>
            <a:noFill/>
          </a:ln>
        </p:spPr>
        <p:txBody>
          <a:bodyPr lIns="0" tIns="0" rIns="0" bIns="0" anchor="ctr" anchorCtr="0">
            <a:noAutofit/>
          </a:bodyPr>
          <a:lstStyle/>
          <a:p>
            <a:pPr>
              <a:buClr>
                <a:schemeClr val="lt1"/>
              </a:buClr>
              <a:buSzPct val="25000"/>
            </a:pPr>
            <a:r>
              <a:rPr lang="en-US" sz="2700" dirty="0">
                <a:solidFill>
                  <a:schemeClr val="lt1"/>
                </a:solidFill>
                <a:latin typeface="Arial" charset="0"/>
                <a:ea typeface="Arial" charset="0"/>
                <a:cs typeface="Arial" charset="0"/>
                <a:sym typeface="Cabin"/>
              </a:rPr>
              <a:t>Output:</a:t>
            </a:r>
          </a:p>
          <a:p>
            <a:pPr algn="ctr"/>
            <a:endParaRPr sz="2700" dirty="0">
              <a:solidFill>
                <a:schemeClr val="lt1"/>
              </a:solidFill>
              <a:latin typeface="Arial" charset="0"/>
              <a:ea typeface="Arial" charset="0"/>
              <a:cs typeface="Arial" charset="0"/>
              <a:sym typeface="Cabin"/>
            </a:endParaRPr>
          </a:p>
          <a:p>
            <a:pPr>
              <a:buClr>
                <a:srgbClr val="FF00FF"/>
              </a:buClr>
              <a:buSzPct val="25000"/>
            </a:pPr>
            <a:r>
              <a:rPr lang="en-US" sz="2700" dirty="0">
                <a:solidFill>
                  <a:srgbClr val="FFFF00"/>
                </a:solidFill>
                <a:latin typeface="Arial" charset="0"/>
                <a:ea typeface="Arial" charset="0"/>
                <a:cs typeface="Arial" charset="0"/>
                <a:sym typeface="Cabin"/>
              </a:rPr>
              <a:t>Smaller</a:t>
            </a:r>
          </a:p>
          <a:p>
            <a:pPr>
              <a:buClr>
                <a:srgbClr val="FF00FF"/>
              </a:buClr>
              <a:buSzPct val="25000"/>
            </a:pPr>
            <a:r>
              <a:rPr lang="en-US" sz="2700" dirty="0">
                <a:solidFill>
                  <a:srgbClr val="FFFF00"/>
                </a:solidFill>
                <a:latin typeface="Arial" charset="0"/>
                <a:ea typeface="Arial" charset="0"/>
                <a:cs typeface="Arial" charset="0"/>
                <a:sym typeface="Cabin"/>
              </a:rPr>
              <a:t>Finis </a:t>
            </a:r>
          </a:p>
        </p:txBody>
      </p:sp>
      <p:sp>
        <p:nvSpPr>
          <p:cNvPr id="569" name="Shape 569"/>
          <p:cNvSpPr txBox="1"/>
          <p:nvPr/>
        </p:nvSpPr>
        <p:spPr>
          <a:xfrm>
            <a:off x="5849539" y="2155032"/>
            <a:ext cx="3401465" cy="3738562"/>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FF7F00"/>
              </a:buClr>
              <a:buSzPct val="25000"/>
            </a:pPr>
            <a:r>
              <a:rPr lang="en-US" sz="2100" b="1" dirty="0">
                <a:solidFill>
                  <a:srgbClr val="00FF00"/>
                </a:solidFill>
                <a:latin typeface="Courier" charset="0"/>
                <a:ea typeface="Courier" charset="0"/>
                <a:cs typeface="Courier" charset="0"/>
                <a:sym typeface="Cabin"/>
              </a:rPr>
              <a:t>x = 5</a:t>
            </a: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&lt; 10: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'Smaller'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buClr>
                <a:srgbClr val="FFFF00"/>
              </a:buClr>
              <a:buSzPct val="25000"/>
            </a:pPr>
            <a:r>
              <a:rPr lang="en-US" sz="2100" b="1" dirty="0">
                <a:solidFill>
                  <a:srgbClr val="FFFF00"/>
                </a:solidFill>
                <a:latin typeface="Courier" charset="0"/>
                <a:ea typeface="Courier" charset="0"/>
                <a:cs typeface="Courier" charset="0"/>
                <a:sym typeface="Cabin"/>
              </a:rPr>
              <a:t>if</a:t>
            </a:r>
            <a:r>
              <a:rPr lang="en-US" sz="2100" b="1" dirty="0">
                <a:solidFill>
                  <a:srgbClr val="FF7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x &gt; 20:</a:t>
            </a:r>
          </a:p>
          <a:p>
            <a:pPr lvl="0">
              <a:buClr>
                <a:srgbClr val="FF7F00"/>
              </a:buClr>
              <a:buSzPct val="25000"/>
            </a:pPr>
            <a:r>
              <a:rPr lang="en-US" sz="2100" b="1" dirty="0">
                <a:solidFill>
                  <a:srgbClr val="FF7F00"/>
                </a:solidFill>
                <a:latin typeface="Courier" charset="0"/>
                <a:ea typeface="Courier" charset="0"/>
                <a:cs typeface="Courier" charset="0"/>
                <a:sym typeface="Cabin"/>
              </a:rPr>
              <a:t>    </a:t>
            </a: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'Bigger'</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a:p>
            <a:pPr algn="ctr"/>
            <a:endParaRPr sz="2100" b="1" dirty="0">
              <a:solidFill>
                <a:srgbClr val="00FF00"/>
              </a:solidFill>
              <a:latin typeface="Courier" charset="0"/>
              <a:ea typeface="Courier" charset="0"/>
              <a:cs typeface="Courier" charset="0"/>
              <a:sym typeface="Cabin"/>
            </a:endParaRP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'Finis'</a:t>
            </a:r>
            <a:r>
              <a:rPr lang="en-US" sz="2100" b="1" dirty="0">
                <a:solidFill>
                  <a:srgbClr val="FFFF00"/>
                </a:solidFill>
                <a:latin typeface="Courier" charset="0"/>
                <a:ea typeface="Courier" charset="0"/>
                <a:cs typeface="Courier" charset="0"/>
                <a:sym typeface="Cabin"/>
              </a:rPr>
              <a:t>)</a:t>
            </a:r>
            <a:endParaRPr lang="en-US" sz="2100" b="1" dirty="0">
              <a:solidFill>
                <a:srgbClr val="00FF00"/>
              </a:solidFill>
              <a:latin typeface="Courier" charset="0"/>
              <a:ea typeface="Courier" charset="0"/>
              <a:cs typeface="Courier" charset="0"/>
              <a:sym typeface="Cabin"/>
            </a:endParaRPr>
          </a:p>
        </p:txBody>
      </p:sp>
      <p:sp>
        <p:nvSpPr>
          <p:cNvPr id="570" name="Shape 570"/>
          <p:cNvSpPr txBox="1"/>
          <p:nvPr/>
        </p:nvSpPr>
        <p:spPr>
          <a:xfrm>
            <a:off x="933451" y="733425"/>
            <a:ext cx="2057399" cy="44775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 5</a:t>
            </a:r>
          </a:p>
        </p:txBody>
      </p:sp>
      <p:cxnSp>
        <p:nvCxnSpPr>
          <p:cNvPr id="571" name="Shape 571"/>
          <p:cNvCxnSpPr/>
          <p:nvPr/>
        </p:nvCxnSpPr>
        <p:spPr>
          <a:xfrm rot="10800000">
            <a:off x="1947862" y="1182290"/>
            <a:ext cx="10715" cy="425052"/>
          </a:xfrm>
          <a:prstGeom prst="straightConnector1">
            <a:avLst/>
          </a:prstGeom>
          <a:noFill/>
          <a:ln w="76200" cap="rnd" cmpd="sng">
            <a:solidFill>
              <a:srgbClr val="00FFFF"/>
            </a:solidFill>
            <a:prstDash val="solid"/>
            <a:miter/>
            <a:headEnd type="stealth" w="med" len="med"/>
            <a:tailEnd type="none" w="med" len="med"/>
          </a:ln>
        </p:spPr>
      </p:cxnSp>
      <p:cxnSp>
        <p:nvCxnSpPr>
          <p:cNvPr id="572" name="Shape 572"/>
          <p:cNvCxnSpPr>
            <a:endCxn id="569" idx="3"/>
          </p:cNvCxnSpPr>
          <p:nvPr/>
        </p:nvCxnSpPr>
        <p:spPr>
          <a:xfrm flipH="1">
            <a:off x="9251004" y="3711178"/>
            <a:ext cx="904673" cy="313135"/>
          </a:xfrm>
          <a:prstGeom prst="straightConnector1">
            <a:avLst/>
          </a:prstGeom>
          <a:noFill/>
          <a:ln w="50800" cap="rnd" cmpd="sng">
            <a:solidFill>
              <a:srgbClr val="FFFFFF"/>
            </a:solidFill>
            <a:prstDash val="solid"/>
            <a:miter/>
            <a:headEnd type="stealth" w="med" len="med"/>
            <a:tailEnd type="none" w="med" len="med"/>
          </a:ln>
        </p:spPr>
      </p:cxnSp>
      <p:sp>
        <p:nvSpPr>
          <p:cNvPr id="573" name="Shape 573"/>
          <p:cNvSpPr/>
          <p:nvPr/>
        </p:nvSpPr>
        <p:spPr>
          <a:xfrm>
            <a:off x="885825" y="15906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&lt; 10 ?</a:t>
            </a:r>
          </a:p>
        </p:txBody>
      </p:sp>
      <p:cxnSp>
        <p:nvCxnSpPr>
          <p:cNvPr id="574" name="Shape 574"/>
          <p:cNvCxnSpPr/>
          <p:nvPr/>
        </p:nvCxnSpPr>
        <p:spPr>
          <a:xfrm rot="10800000">
            <a:off x="1947863" y="2503884"/>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75" name="Shape 575"/>
          <p:cNvSpPr txBox="1"/>
          <p:nvPr/>
        </p:nvSpPr>
        <p:spPr>
          <a:xfrm>
            <a:off x="2495550" y="25146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print('Smaller')</a:t>
            </a:r>
          </a:p>
        </p:txBody>
      </p:sp>
      <p:cxnSp>
        <p:nvCxnSpPr>
          <p:cNvPr id="576" name="Shape 576"/>
          <p:cNvCxnSpPr/>
          <p:nvPr/>
        </p:nvCxnSpPr>
        <p:spPr>
          <a:xfrm rot="10800000">
            <a:off x="3028950" y="20621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77" name="Shape 577"/>
          <p:cNvCxnSpPr/>
          <p:nvPr/>
        </p:nvCxnSpPr>
        <p:spPr>
          <a:xfrm rot="10800000" flipH="1">
            <a:off x="3587353" y="2062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78" name="Shape 578"/>
          <p:cNvCxnSpPr/>
          <p:nvPr/>
        </p:nvCxnSpPr>
        <p:spPr>
          <a:xfrm flipH="1">
            <a:off x="3587353" y="3065859"/>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79" name="Shape 579"/>
          <p:cNvCxnSpPr/>
          <p:nvPr/>
        </p:nvCxnSpPr>
        <p:spPr>
          <a:xfrm>
            <a:off x="1987152" y="3314700"/>
            <a:ext cx="1612106" cy="0"/>
          </a:xfrm>
          <a:prstGeom prst="straightConnector1">
            <a:avLst/>
          </a:prstGeom>
          <a:noFill/>
          <a:ln w="76200" cap="rnd" cmpd="sng">
            <a:solidFill>
              <a:srgbClr val="00FFFF"/>
            </a:solidFill>
            <a:prstDash val="solid"/>
            <a:miter/>
            <a:headEnd type="stealth" w="med" len="med"/>
            <a:tailEnd type="none" w="med" len="med"/>
          </a:ln>
        </p:spPr>
      </p:cxnSp>
      <p:sp>
        <p:nvSpPr>
          <p:cNvPr id="580" name="Shape 580"/>
          <p:cNvSpPr/>
          <p:nvPr/>
        </p:nvSpPr>
        <p:spPr>
          <a:xfrm>
            <a:off x="885825" y="3648075"/>
            <a:ext cx="2152650" cy="952500"/>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chemeClr val="lt1"/>
                </a:solidFill>
                <a:latin typeface="Arial" charset="0"/>
                <a:ea typeface="Arial" charset="0"/>
                <a:cs typeface="Arial" charset="0"/>
                <a:sym typeface="Cabin"/>
              </a:rPr>
              <a:t>x &gt; 20 ?</a:t>
            </a:r>
          </a:p>
        </p:txBody>
      </p:sp>
      <p:cxnSp>
        <p:nvCxnSpPr>
          <p:cNvPr id="581" name="Shape 581"/>
          <p:cNvCxnSpPr/>
          <p:nvPr/>
        </p:nvCxnSpPr>
        <p:spPr>
          <a:xfrm rot="10800000">
            <a:off x="1947863" y="4573190"/>
            <a:ext cx="14287" cy="1207294"/>
          </a:xfrm>
          <a:prstGeom prst="straightConnector1">
            <a:avLst/>
          </a:prstGeom>
          <a:noFill/>
          <a:ln w="76200" cap="rnd" cmpd="sng">
            <a:solidFill>
              <a:srgbClr val="00FFFF"/>
            </a:solidFill>
            <a:prstDash val="solid"/>
            <a:miter/>
            <a:headEnd type="stealth" w="med" len="med"/>
            <a:tailEnd type="none" w="med" len="med"/>
          </a:ln>
        </p:spPr>
      </p:cxnSp>
      <p:sp>
        <p:nvSpPr>
          <p:cNvPr id="582" name="Shape 582"/>
          <p:cNvSpPr txBox="1"/>
          <p:nvPr/>
        </p:nvSpPr>
        <p:spPr>
          <a:xfrm>
            <a:off x="2495550" y="4572001"/>
            <a:ext cx="2190750" cy="561974"/>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print('Bigger')</a:t>
            </a:r>
          </a:p>
        </p:txBody>
      </p:sp>
      <p:cxnSp>
        <p:nvCxnSpPr>
          <p:cNvPr id="583" name="Shape 583"/>
          <p:cNvCxnSpPr/>
          <p:nvPr/>
        </p:nvCxnSpPr>
        <p:spPr>
          <a:xfrm rot="10800000">
            <a:off x="3028950" y="4119562"/>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584" name="Shape 584"/>
          <p:cNvCxnSpPr/>
          <p:nvPr/>
        </p:nvCxnSpPr>
        <p:spPr>
          <a:xfrm rot="10800000" flipH="1">
            <a:off x="3587353" y="41195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585" name="Shape 585"/>
          <p:cNvCxnSpPr/>
          <p:nvPr/>
        </p:nvCxnSpPr>
        <p:spPr>
          <a:xfrm flipH="1">
            <a:off x="3587353" y="5123258"/>
            <a:ext cx="11906" cy="235743"/>
          </a:xfrm>
          <a:prstGeom prst="straightConnector1">
            <a:avLst/>
          </a:prstGeom>
          <a:noFill/>
          <a:ln w="76200" cap="rnd" cmpd="sng">
            <a:solidFill>
              <a:srgbClr val="00FFFF"/>
            </a:solidFill>
            <a:prstDash val="solid"/>
            <a:miter/>
            <a:headEnd type="none" w="med" len="med"/>
            <a:tailEnd type="none" w="med" len="med"/>
          </a:ln>
        </p:spPr>
      </p:cxnSp>
      <p:cxnSp>
        <p:nvCxnSpPr>
          <p:cNvPr id="586" name="Shape 586"/>
          <p:cNvCxnSpPr/>
          <p:nvPr/>
        </p:nvCxnSpPr>
        <p:spPr>
          <a:xfrm>
            <a:off x="1987152" y="5372100"/>
            <a:ext cx="1612106" cy="0"/>
          </a:xfrm>
          <a:prstGeom prst="straightConnector1">
            <a:avLst/>
          </a:prstGeom>
          <a:noFill/>
          <a:ln w="76200" cap="rnd" cmpd="sng">
            <a:solidFill>
              <a:srgbClr val="00FFFF"/>
            </a:solidFill>
            <a:prstDash val="solid"/>
            <a:miter/>
            <a:headEnd type="stealth" w="med" len="med"/>
            <a:tailEnd type="none" w="med" len="med"/>
          </a:ln>
        </p:spPr>
      </p:cxnSp>
      <p:cxnSp>
        <p:nvCxnSpPr>
          <p:cNvPr id="587" name="Shape 587"/>
          <p:cNvCxnSpPr/>
          <p:nvPr/>
        </p:nvCxnSpPr>
        <p:spPr>
          <a:xfrm flipH="1">
            <a:off x="8573691" y="4131469"/>
            <a:ext cx="1581986" cy="1240631"/>
          </a:xfrm>
          <a:prstGeom prst="straightConnector1">
            <a:avLst/>
          </a:prstGeom>
          <a:noFill/>
          <a:ln w="50800" cap="rnd" cmpd="sng">
            <a:solidFill>
              <a:srgbClr val="FFFFFF"/>
            </a:solidFill>
            <a:prstDash val="solid"/>
            <a:miter/>
            <a:headEnd type="stealth" w="med" len="med"/>
            <a:tailEnd type="none" w="med" len="med"/>
          </a:ln>
        </p:spPr>
      </p:cxnSp>
      <p:sp>
        <p:nvSpPr>
          <p:cNvPr id="588" name="Shape 588"/>
          <p:cNvSpPr txBox="1"/>
          <p:nvPr/>
        </p:nvSpPr>
        <p:spPr>
          <a:xfrm>
            <a:off x="933451" y="5743575"/>
            <a:ext cx="2057399" cy="447675"/>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dirty="0">
                <a:solidFill>
                  <a:schemeClr val="lt1"/>
                </a:solidFill>
                <a:latin typeface="Arial" charset="0"/>
                <a:ea typeface="Arial" charset="0"/>
                <a:cs typeface="Arial" charset="0"/>
                <a:sym typeface="Cabin"/>
              </a:rPr>
              <a:t>print('Finis')</a:t>
            </a:r>
          </a:p>
        </p:txBody>
      </p:sp>
      <p:sp>
        <p:nvSpPr>
          <p:cNvPr id="589" name="Shape 589"/>
          <p:cNvSpPr txBox="1"/>
          <p:nvPr/>
        </p:nvSpPr>
        <p:spPr>
          <a:xfrm>
            <a:off x="3311128" y="1581151"/>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
        <p:nvSpPr>
          <p:cNvPr id="590" name="Shape 590"/>
          <p:cNvSpPr txBox="1"/>
          <p:nvPr/>
        </p:nvSpPr>
        <p:spPr>
          <a:xfrm>
            <a:off x="4310906" y="2088788"/>
            <a:ext cx="2743200" cy="342900"/>
          </a:xfrm>
          <a:prstGeom prst="rect">
            <a:avLst/>
          </a:prstGeom>
          <a:noFill/>
          <a:ln>
            <a:noFill/>
          </a:ln>
        </p:spPr>
        <p:txBody>
          <a:bodyPr lIns="68569" tIns="68569" rIns="68569" bIns="68569" anchor="t" anchorCtr="0">
            <a:noAutofit/>
          </a:bodyPr>
          <a:lstStyle/>
          <a:p>
            <a:endParaRPr sz="1350"/>
          </a:p>
        </p:txBody>
      </p:sp>
      <p:sp>
        <p:nvSpPr>
          <p:cNvPr id="591" name="Shape 591"/>
          <p:cNvSpPr txBox="1"/>
          <p:nvPr/>
        </p:nvSpPr>
        <p:spPr>
          <a:xfrm>
            <a:off x="1239211" y="2706949"/>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8" name="Shape 591"/>
          <p:cNvSpPr txBox="1"/>
          <p:nvPr/>
        </p:nvSpPr>
        <p:spPr>
          <a:xfrm>
            <a:off x="1247671" y="4714368"/>
            <a:ext cx="544049" cy="46664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a:solidFill>
                  <a:srgbClr val="FFFFFF"/>
                </a:solidFill>
                <a:latin typeface="Arial" charset="0"/>
                <a:ea typeface="Arial" charset="0"/>
                <a:cs typeface="Arial" charset="0"/>
                <a:sym typeface="Cabin"/>
              </a:rPr>
              <a:t>No</a:t>
            </a:r>
          </a:p>
        </p:txBody>
      </p:sp>
      <p:sp>
        <p:nvSpPr>
          <p:cNvPr id="29" name="Shape 589"/>
          <p:cNvSpPr txBox="1"/>
          <p:nvPr/>
        </p:nvSpPr>
        <p:spPr>
          <a:xfrm>
            <a:off x="3311128" y="3601996"/>
            <a:ext cx="54411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solidFill>
                  <a:srgbClr val="FFFFFF"/>
                </a:solidFill>
                <a:latin typeface="Arial" charset="0"/>
                <a:ea typeface="Arial" charset="0"/>
                <a:cs typeface="Arial" charset="0"/>
                <a:sym typeface="Cabin"/>
              </a:rPr>
              <a:t>Yes</a:t>
            </a:r>
          </a:p>
        </p:txBody>
      </p:sp>
    </p:spTree>
    <p:extLst>
      <p:ext uri="{BB962C8B-B14F-4D97-AF65-F5344CB8AC3E}">
        <p14:creationId xmlns:p14="http://schemas.microsoft.com/office/powerpoint/2010/main" val="189378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4417207" y="576072"/>
            <a:ext cx="7165193" cy="1024128"/>
          </a:xfrm>
          <a:prstGeom prst="rect">
            <a:avLst/>
          </a:prstGeom>
          <a:noFill/>
          <a:ln>
            <a:noFill/>
          </a:ln>
        </p:spPr>
        <p:txBody>
          <a:bodyPr vert="horz" lIns="28575" tIns="28575" rIns="28575" bIns="28575" rtlCol="0" anchor="ctr" anchorCtr="0">
            <a:noAutofit/>
          </a:bodyPr>
          <a:lstStyle/>
          <a:p>
            <a:pPr algn="ctr">
              <a:lnSpc>
                <a:spcPct val="100000"/>
              </a:lnSpc>
              <a:spcBef>
                <a:spcPts val="0"/>
              </a:spcBef>
              <a:buClr>
                <a:schemeClr val="lt1"/>
              </a:buClr>
              <a:buSzPct val="25000"/>
            </a:pPr>
            <a:r>
              <a:rPr lang="en-US" sz="5700">
                <a:solidFill>
                  <a:srgbClr val="FFD966"/>
                </a:solidFill>
                <a:latin typeface="Arial" charset="0"/>
                <a:ea typeface="Arial" charset="0"/>
                <a:cs typeface="Arial" charset="0"/>
                <a:sym typeface="Cabin"/>
              </a:rPr>
              <a:t>Repeated Steps</a:t>
            </a:r>
          </a:p>
        </p:txBody>
      </p:sp>
      <p:sp>
        <p:nvSpPr>
          <p:cNvPr id="597" name="Shape 597"/>
          <p:cNvSpPr txBox="1"/>
          <p:nvPr/>
        </p:nvSpPr>
        <p:spPr>
          <a:xfrm>
            <a:off x="10002953" y="1804750"/>
            <a:ext cx="1495350" cy="3200399"/>
          </a:xfrm>
          <a:prstGeom prst="rect">
            <a:avLst/>
          </a:prstGeom>
          <a:noFill/>
          <a:ln>
            <a:noFill/>
          </a:ln>
        </p:spPr>
        <p:txBody>
          <a:bodyPr lIns="0" tIns="0" rIns="0" bIns="0" anchor="ctr" anchorCtr="0">
            <a:noAutofit/>
          </a:bodyPr>
          <a:lstStyle/>
          <a:p>
            <a:pPr>
              <a:buClr>
                <a:schemeClr val="lt1"/>
              </a:buClr>
              <a:buSzPct val="25000"/>
            </a:pPr>
            <a:r>
              <a:rPr lang="en-US" sz="2700">
                <a:solidFill>
                  <a:schemeClr val="lt1"/>
                </a:solidFill>
                <a:latin typeface="Arial" charset="0"/>
                <a:ea typeface="Arial" charset="0"/>
                <a:cs typeface="Arial" charset="0"/>
                <a:sym typeface="Cabin"/>
              </a:rPr>
              <a:t>Output:</a:t>
            </a:r>
          </a:p>
          <a:p>
            <a:pPr algn="ctr"/>
            <a:endParaRPr sz="2700">
              <a:solidFill>
                <a:srgbClr val="FF00FF"/>
              </a:solidFill>
              <a:latin typeface="Arial" charset="0"/>
              <a:ea typeface="Arial" charset="0"/>
              <a:cs typeface="Arial" charset="0"/>
              <a:sym typeface="Cabin"/>
            </a:endParaRPr>
          </a:p>
          <a:p>
            <a:pPr>
              <a:buClr>
                <a:srgbClr val="FF00FF"/>
              </a:buClr>
              <a:buSzPct val="25000"/>
            </a:pPr>
            <a:r>
              <a:rPr lang="en-US" sz="2700">
                <a:solidFill>
                  <a:srgbClr val="FFFF00"/>
                </a:solidFill>
                <a:latin typeface="Arial" charset="0"/>
                <a:ea typeface="Arial" charset="0"/>
                <a:cs typeface="Arial" charset="0"/>
                <a:sym typeface="Cabin"/>
              </a:rPr>
              <a:t>5</a:t>
            </a:r>
          </a:p>
          <a:p>
            <a:pPr>
              <a:buClr>
                <a:srgbClr val="FF00FF"/>
              </a:buClr>
              <a:buSzPct val="25000"/>
            </a:pPr>
            <a:r>
              <a:rPr lang="en-US" sz="2700">
                <a:solidFill>
                  <a:srgbClr val="FFFF00"/>
                </a:solidFill>
                <a:latin typeface="Arial" charset="0"/>
                <a:ea typeface="Arial" charset="0"/>
                <a:cs typeface="Arial" charset="0"/>
                <a:sym typeface="Cabin"/>
              </a:rPr>
              <a:t>4</a:t>
            </a:r>
          </a:p>
          <a:p>
            <a:pPr>
              <a:buClr>
                <a:srgbClr val="FF00FF"/>
              </a:buClr>
              <a:buSzPct val="25000"/>
            </a:pPr>
            <a:r>
              <a:rPr lang="en-US" sz="2700">
                <a:solidFill>
                  <a:srgbClr val="FFFF00"/>
                </a:solidFill>
                <a:latin typeface="Arial" charset="0"/>
                <a:ea typeface="Arial" charset="0"/>
                <a:cs typeface="Arial" charset="0"/>
                <a:sym typeface="Cabin"/>
              </a:rPr>
              <a:t>3</a:t>
            </a:r>
          </a:p>
          <a:p>
            <a:pPr>
              <a:buClr>
                <a:srgbClr val="FF00FF"/>
              </a:buClr>
              <a:buSzPct val="25000"/>
            </a:pPr>
            <a:r>
              <a:rPr lang="en-US" sz="2700">
                <a:solidFill>
                  <a:srgbClr val="FFFF00"/>
                </a:solidFill>
                <a:latin typeface="Arial" charset="0"/>
                <a:ea typeface="Arial" charset="0"/>
                <a:cs typeface="Arial" charset="0"/>
                <a:sym typeface="Cabin"/>
              </a:rPr>
              <a:t>2</a:t>
            </a:r>
          </a:p>
          <a:p>
            <a:pPr>
              <a:buClr>
                <a:srgbClr val="FF00FF"/>
              </a:buClr>
              <a:buSzPct val="25000"/>
            </a:pPr>
            <a:r>
              <a:rPr lang="en-US" sz="2700">
                <a:solidFill>
                  <a:srgbClr val="FFFF00"/>
                </a:solidFill>
                <a:latin typeface="Arial" charset="0"/>
                <a:ea typeface="Arial" charset="0"/>
                <a:cs typeface="Arial" charset="0"/>
                <a:sym typeface="Cabin"/>
              </a:rPr>
              <a:t>1</a:t>
            </a:r>
          </a:p>
          <a:p>
            <a:pPr>
              <a:buClr>
                <a:srgbClr val="FF00FF"/>
              </a:buClr>
              <a:buSzPct val="25000"/>
            </a:pPr>
            <a:r>
              <a:rPr lang="en-US" sz="2700">
                <a:solidFill>
                  <a:srgbClr val="FFFF00"/>
                </a:solidFill>
                <a:latin typeface="Arial" charset="0"/>
                <a:ea typeface="Arial" charset="0"/>
                <a:cs typeface="Arial" charset="0"/>
                <a:sym typeface="Cabin"/>
              </a:rPr>
              <a:t>Blastoff!</a:t>
            </a:r>
          </a:p>
        </p:txBody>
      </p:sp>
      <p:sp>
        <p:nvSpPr>
          <p:cNvPr id="598" name="Shape 598"/>
          <p:cNvSpPr txBox="1"/>
          <p:nvPr/>
        </p:nvSpPr>
        <p:spPr>
          <a:xfrm>
            <a:off x="5618971" y="1958847"/>
            <a:ext cx="2921384" cy="2907449"/>
          </a:xfrm>
          <a:prstGeom prst="rect">
            <a:avLst/>
          </a:prstGeom>
          <a:noFill/>
          <a:ln>
            <a:noFill/>
          </a:ln>
        </p:spPr>
        <p:txBody>
          <a:bodyPr lIns="0" tIns="0" rIns="0" bIns="0" anchor="ctr" anchorCtr="0">
            <a:noAutofit/>
          </a:bodyPr>
          <a:lstStyle/>
          <a:p>
            <a:pPr>
              <a:buClr>
                <a:schemeClr val="lt1"/>
              </a:buClr>
              <a:buSzPct val="25000"/>
            </a:pPr>
            <a:r>
              <a:rPr lang="en-US" sz="2700" b="1" dirty="0">
                <a:solidFill>
                  <a:schemeClr val="lt1"/>
                </a:solidFill>
                <a:latin typeface="Arial" charset="0"/>
                <a:ea typeface="Arial" charset="0"/>
                <a:cs typeface="Arial" charset="0"/>
                <a:sym typeface="Cabin"/>
              </a:rPr>
              <a:t>Program:</a:t>
            </a:r>
          </a:p>
          <a:p>
            <a:pPr algn="ctr"/>
            <a:endParaRPr sz="2700" b="1" dirty="0">
              <a:solidFill>
                <a:srgbClr val="FF7F00"/>
              </a:solidFill>
              <a:latin typeface="Arial" charset="0"/>
              <a:ea typeface="Arial" charset="0"/>
              <a:cs typeface="Arial" charset="0"/>
              <a:sym typeface="Cabin"/>
            </a:endParaRPr>
          </a:p>
          <a:p>
            <a:pPr>
              <a:buClr>
                <a:srgbClr val="00FF00"/>
              </a:buClr>
              <a:buSzPct val="25000"/>
            </a:pPr>
            <a:r>
              <a:rPr lang="en-US" sz="2100" b="1" dirty="0">
                <a:solidFill>
                  <a:srgbClr val="00FF00"/>
                </a:solidFill>
                <a:latin typeface="Courier" charset="0"/>
                <a:ea typeface="Courier" charset="0"/>
                <a:cs typeface="Courier" charset="0"/>
                <a:sym typeface="Cabin"/>
              </a:rPr>
              <a:t>n = 5</a:t>
            </a:r>
          </a:p>
          <a:p>
            <a:pPr>
              <a:buClr>
                <a:srgbClr val="FFFF00"/>
              </a:buClr>
              <a:buSzPct val="25000"/>
            </a:pPr>
            <a:r>
              <a:rPr lang="en-US" sz="2100" b="1" dirty="0">
                <a:solidFill>
                  <a:srgbClr val="FFFF00"/>
                </a:solidFill>
                <a:latin typeface="Courier" charset="0"/>
                <a:ea typeface="Courier" charset="0"/>
                <a:cs typeface="Courier" charset="0"/>
                <a:sym typeface="Cabin"/>
              </a:rPr>
              <a:t>while</a:t>
            </a:r>
            <a:r>
              <a:rPr lang="en-US" sz="2100" b="1" dirty="0">
                <a:solidFill>
                  <a:srgbClr val="00FF00"/>
                </a:solidFill>
                <a:latin typeface="Courier" charset="0"/>
                <a:ea typeface="Courier" charset="0"/>
                <a:cs typeface="Courier" charset="0"/>
                <a:sym typeface="Cabin"/>
              </a:rPr>
              <a:t> n &gt; 0</a:t>
            </a:r>
            <a:r>
              <a:rPr lang="en-US" sz="2100" b="1" dirty="0">
                <a:solidFill>
                  <a:srgbClr val="FFFF00"/>
                </a:solidFill>
                <a:latin typeface="Courier" charset="0"/>
                <a:ea typeface="Courier" charset="0"/>
                <a:cs typeface="Courier" charset="0"/>
                <a:sym typeface="Cabin"/>
              </a:rPr>
              <a:t> :</a:t>
            </a:r>
          </a:p>
          <a:p>
            <a:pPr>
              <a:buClr>
                <a:srgbClr val="FFFF00"/>
              </a:buClr>
              <a:buSzPct val="25000"/>
            </a:pPr>
            <a:r>
              <a:rPr lang="en-US" sz="2100" b="1" dirty="0">
                <a:solidFill>
                  <a:srgbClr val="FFFF00"/>
                </a:solidFill>
                <a:latin typeface="Courier" charset="0"/>
                <a:ea typeface="Courier" charset="0"/>
                <a:cs typeface="Courier" charset="0"/>
                <a:sym typeface="Cabin"/>
              </a:rPr>
              <a:t>    print(</a:t>
            </a:r>
            <a:r>
              <a:rPr lang="en-US" sz="2100" b="1" dirty="0">
                <a:solidFill>
                  <a:srgbClr val="00FF00"/>
                </a:solidFill>
                <a:latin typeface="Courier" charset="0"/>
                <a:ea typeface="Courier" charset="0"/>
                <a:cs typeface="Courier" charset="0"/>
                <a:sym typeface="Cabin"/>
              </a:rPr>
              <a:t>n</a:t>
            </a:r>
            <a:r>
              <a:rPr lang="en-US" sz="2100" b="1" dirty="0">
                <a:solidFill>
                  <a:srgbClr val="FFFF00"/>
                </a:solidFill>
                <a:latin typeface="Courier" charset="0"/>
                <a:ea typeface="Courier" charset="0"/>
                <a:cs typeface="Courier" charset="0"/>
                <a:sym typeface="Cabin"/>
              </a:rPr>
              <a:t>)</a:t>
            </a:r>
          </a:p>
          <a:p>
            <a:pPr>
              <a:buClr>
                <a:srgbClr val="FFFF00"/>
              </a:buClr>
              <a:buSzPct val="25000"/>
            </a:pPr>
            <a:r>
              <a:rPr lang="en-US" sz="2100" b="1" dirty="0">
                <a:solidFill>
                  <a:srgbClr val="FFFF00"/>
                </a:solidFill>
                <a:latin typeface="Courier" charset="0"/>
                <a:ea typeface="Courier" charset="0"/>
                <a:cs typeface="Courier" charset="0"/>
                <a:sym typeface="Cabin"/>
              </a:rPr>
              <a:t>    </a:t>
            </a:r>
            <a:r>
              <a:rPr lang="en-US" sz="2100" b="1" dirty="0">
                <a:solidFill>
                  <a:srgbClr val="00FF00"/>
                </a:solidFill>
                <a:latin typeface="Courier" charset="0"/>
                <a:ea typeface="Courier" charset="0"/>
                <a:cs typeface="Courier" charset="0"/>
                <a:sym typeface="Cabin"/>
              </a:rPr>
              <a:t>n = n – 1</a:t>
            </a:r>
          </a:p>
          <a:p>
            <a:pPr lvl="0">
              <a:buClr>
                <a:srgbClr val="FFFF00"/>
              </a:buClr>
              <a:buSzPct val="25000"/>
            </a:pPr>
            <a:r>
              <a:rPr lang="en-US" sz="2100" b="1" dirty="0">
                <a:solidFill>
                  <a:srgbClr val="FFFF00"/>
                </a:solidFill>
                <a:latin typeface="Courier" charset="0"/>
                <a:ea typeface="Courier" charset="0"/>
                <a:cs typeface="Courier" charset="0"/>
                <a:sym typeface="Cabin"/>
              </a:rPr>
              <a:t>print(</a:t>
            </a:r>
            <a:r>
              <a:rPr lang="en-US" sz="2100" b="1" dirty="0">
                <a:solidFill>
                  <a:srgbClr val="00FF00"/>
                </a:solidFill>
                <a:latin typeface="Courier" charset="0"/>
                <a:ea typeface="Courier" charset="0"/>
                <a:cs typeface="Courier" charset="0"/>
                <a:sym typeface="Cabin"/>
              </a:rPr>
              <a:t>'Blastoff!'</a:t>
            </a:r>
            <a:r>
              <a:rPr lang="en-US" sz="2100" b="1" dirty="0">
                <a:solidFill>
                  <a:srgbClr val="FFFF00"/>
                </a:solidFill>
                <a:latin typeface="Courier" charset="0"/>
                <a:ea typeface="Courier" charset="0"/>
                <a:cs typeface="Courier" charset="0"/>
                <a:sym typeface="Cabin"/>
              </a:rPr>
              <a:t>)</a:t>
            </a:r>
          </a:p>
        </p:txBody>
      </p:sp>
      <p:cxnSp>
        <p:nvCxnSpPr>
          <p:cNvPr id="599" name="Shape 599"/>
          <p:cNvCxnSpPr/>
          <p:nvPr/>
        </p:nvCxnSpPr>
        <p:spPr>
          <a:xfrm rot="10800000">
            <a:off x="2128752" y="1486236"/>
            <a:ext cx="10800" cy="425024"/>
          </a:xfrm>
          <a:prstGeom prst="straightConnector1">
            <a:avLst/>
          </a:prstGeom>
          <a:noFill/>
          <a:ln w="76200" cap="rnd" cmpd="sng">
            <a:solidFill>
              <a:srgbClr val="00FFFF"/>
            </a:solidFill>
            <a:prstDash val="solid"/>
            <a:miter/>
            <a:headEnd type="stealth" w="med" len="med"/>
            <a:tailEnd type="none" w="med" len="med"/>
          </a:ln>
        </p:spPr>
      </p:cxnSp>
      <p:cxnSp>
        <p:nvCxnSpPr>
          <p:cNvPr id="600" name="Shape 600"/>
          <p:cNvCxnSpPr/>
          <p:nvPr/>
        </p:nvCxnSpPr>
        <p:spPr>
          <a:xfrm flipH="1">
            <a:off x="7597379" y="2884683"/>
            <a:ext cx="2040730" cy="923926"/>
          </a:xfrm>
          <a:prstGeom prst="straightConnector1">
            <a:avLst/>
          </a:prstGeom>
          <a:noFill/>
          <a:ln w="50800" cap="rnd" cmpd="sng">
            <a:solidFill>
              <a:srgbClr val="FFFFFF"/>
            </a:solidFill>
            <a:prstDash val="solid"/>
            <a:miter/>
            <a:headEnd type="stealth" w="med" len="med"/>
            <a:tailEnd type="none" w="med" len="med"/>
          </a:ln>
        </p:spPr>
      </p:cxnSp>
      <p:sp>
        <p:nvSpPr>
          <p:cNvPr id="601" name="Shape 601"/>
          <p:cNvSpPr/>
          <p:nvPr/>
        </p:nvSpPr>
        <p:spPr>
          <a:xfrm>
            <a:off x="1066800" y="1895676"/>
            <a:ext cx="2152575" cy="952424"/>
          </a:xfrm>
          <a:prstGeom prst="diamond">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rgbClr val="FF0000"/>
              </a:buClr>
              <a:buSzPct val="25000"/>
            </a:pPr>
            <a:r>
              <a:rPr lang="en-US" sz="2700">
                <a:solidFill>
                  <a:srgbClr val="FFFFFF"/>
                </a:solidFill>
                <a:latin typeface="Arial" charset="0"/>
                <a:ea typeface="Arial" charset="0"/>
                <a:cs typeface="Arial" charset="0"/>
                <a:sym typeface="Cabin"/>
              </a:rPr>
              <a:t>n &gt; 0 ?</a:t>
            </a:r>
          </a:p>
        </p:txBody>
      </p:sp>
      <p:cxnSp>
        <p:nvCxnSpPr>
          <p:cNvPr id="602" name="Shape 602"/>
          <p:cNvCxnSpPr/>
          <p:nvPr/>
        </p:nvCxnSpPr>
        <p:spPr>
          <a:xfrm rot="10800000" flipH="1">
            <a:off x="2127646" y="2848138"/>
            <a:ext cx="15524" cy="1738349"/>
          </a:xfrm>
          <a:prstGeom prst="straightConnector1">
            <a:avLst/>
          </a:prstGeom>
          <a:noFill/>
          <a:ln w="76200" cap="rnd" cmpd="sng">
            <a:solidFill>
              <a:srgbClr val="00FFFF"/>
            </a:solidFill>
            <a:prstDash val="solid"/>
            <a:miter/>
            <a:headEnd type="none" w="med" len="med"/>
            <a:tailEnd type="stealth" w="med" len="med"/>
          </a:ln>
        </p:spPr>
      </p:cxnSp>
      <p:cxnSp>
        <p:nvCxnSpPr>
          <p:cNvPr id="603" name="Shape 603"/>
          <p:cNvCxnSpPr/>
          <p:nvPr/>
        </p:nvCxnSpPr>
        <p:spPr>
          <a:xfrm rot="10800000">
            <a:off x="3209925" y="2367163"/>
            <a:ext cx="583406" cy="11906"/>
          </a:xfrm>
          <a:prstGeom prst="straightConnector1">
            <a:avLst/>
          </a:prstGeom>
          <a:noFill/>
          <a:ln w="76200" cap="rnd" cmpd="sng">
            <a:solidFill>
              <a:srgbClr val="00FFFF"/>
            </a:solidFill>
            <a:prstDash val="solid"/>
            <a:miter/>
            <a:headEnd type="none" w="med" len="med"/>
            <a:tailEnd type="none" w="med" len="med"/>
          </a:ln>
        </p:spPr>
      </p:cxnSp>
      <p:cxnSp>
        <p:nvCxnSpPr>
          <p:cNvPr id="604" name="Shape 604"/>
          <p:cNvCxnSpPr/>
          <p:nvPr/>
        </p:nvCxnSpPr>
        <p:spPr>
          <a:xfrm rot="10800000" flipH="1">
            <a:off x="3768328" y="2367163"/>
            <a:ext cx="11906" cy="483393"/>
          </a:xfrm>
          <a:prstGeom prst="straightConnector1">
            <a:avLst/>
          </a:prstGeom>
          <a:noFill/>
          <a:ln w="76200" cap="rnd" cmpd="sng">
            <a:solidFill>
              <a:srgbClr val="00FFFF"/>
            </a:solidFill>
            <a:prstDash val="solid"/>
            <a:miter/>
            <a:headEnd type="stealth" w="med" len="med"/>
            <a:tailEnd type="none" w="med" len="med"/>
          </a:ln>
        </p:spPr>
      </p:cxnSp>
      <p:cxnSp>
        <p:nvCxnSpPr>
          <p:cNvPr id="605" name="Shape 605"/>
          <p:cNvCxnSpPr>
            <a:stCxn id="606" idx="2"/>
          </p:cNvCxnSpPr>
          <p:nvPr/>
        </p:nvCxnSpPr>
        <p:spPr>
          <a:xfrm flipH="1">
            <a:off x="3768337" y="4334150"/>
            <a:ext cx="3600" cy="225000"/>
          </a:xfrm>
          <a:prstGeom prst="straightConnector1">
            <a:avLst/>
          </a:prstGeom>
          <a:noFill/>
          <a:ln w="76200" cap="rnd" cmpd="sng">
            <a:solidFill>
              <a:srgbClr val="00FFFF"/>
            </a:solidFill>
            <a:prstDash val="solid"/>
            <a:miter/>
            <a:headEnd type="none" w="med" len="med"/>
            <a:tailEnd type="none" w="med" len="med"/>
          </a:ln>
        </p:spPr>
      </p:cxnSp>
      <p:cxnSp>
        <p:nvCxnSpPr>
          <p:cNvPr id="607" name="Shape 607"/>
          <p:cNvCxnSpPr/>
          <p:nvPr/>
        </p:nvCxnSpPr>
        <p:spPr>
          <a:xfrm>
            <a:off x="2139552" y="4561484"/>
            <a:ext cx="1640700" cy="10800"/>
          </a:xfrm>
          <a:prstGeom prst="straightConnector1">
            <a:avLst/>
          </a:prstGeom>
          <a:noFill/>
          <a:ln w="76200" cap="rnd" cmpd="sng">
            <a:solidFill>
              <a:srgbClr val="00FFFF"/>
            </a:solidFill>
            <a:prstDash val="solid"/>
            <a:miter/>
            <a:headEnd type="none" w="med" len="med"/>
            <a:tailEnd type="none" w="med" len="med"/>
          </a:ln>
        </p:spPr>
      </p:cxnSp>
      <p:cxnSp>
        <p:nvCxnSpPr>
          <p:cNvPr id="608" name="Shape 608"/>
          <p:cNvCxnSpPr/>
          <p:nvPr/>
        </p:nvCxnSpPr>
        <p:spPr>
          <a:xfrm flipH="1">
            <a:off x="800100" y="2379069"/>
            <a:ext cx="297656" cy="2381"/>
          </a:xfrm>
          <a:prstGeom prst="straightConnector1">
            <a:avLst/>
          </a:prstGeom>
          <a:noFill/>
          <a:ln w="76200" cap="rnd" cmpd="sng">
            <a:solidFill>
              <a:srgbClr val="00FFFF"/>
            </a:solidFill>
            <a:prstDash val="solid"/>
            <a:miter/>
            <a:headEnd type="none" w="med" len="med"/>
            <a:tailEnd type="stealth" w="med" len="med"/>
          </a:ln>
        </p:spPr>
      </p:cxnSp>
      <p:cxnSp>
        <p:nvCxnSpPr>
          <p:cNvPr id="609" name="Shape 609"/>
          <p:cNvCxnSpPr/>
          <p:nvPr/>
        </p:nvCxnSpPr>
        <p:spPr>
          <a:xfrm rot="10800000" flipH="1">
            <a:off x="2130028" y="4919956"/>
            <a:ext cx="11924" cy="483300"/>
          </a:xfrm>
          <a:prstGeom prst="straightConnector1">
            <a:avLst/>
          </a:prstGeom>
          <a:noFill/>
          <a:ln w="76200" cap="rnd" cmpd="sng">
            <a:solidFill>
              <a:srgbClr val="00FFFF"/>
            </a:solidFill>
            <a:prstDash val="solid"/>
            <a:miter/>
            <a:headEnd type="stealth" w="med" len="med"/>
            <a:tailEnd type="none" w="med" len="med"/>
          </a:ln>
        </p:spPr>
      </p:cxnSp>
      <p:cxnSp>
        <p:nvCxnSpPr>
          <p:cNvPr id="610" name="Shape 610"/>
          <p:cNvCxnSpPr/>
          <p:nvPr/>
        </p:nvCxnSpPr>
        <p:spPr>
          <a:xfrm flipV="1">
            <a:off x="825103" y="2367163"/>
            <a:ext cx="1" cy="2609090"/>
          </a:xfrm>
          <a:prstGeom prst="straightConnector1">
            <a:avLst/>
          </a:prstGeom>
          <a:noFill/>
          <a:ln w="76200" cap="rnd" cmpd="sng">
            <a:solidFill>
              <a:srgbClr val="00FFFF"/>
            </a:solidFill>
            <a:prstDash val="solid"/>
            <a:miter/>
            <a:headEnd type="stealth" w="med" len="med"/>
            <a:tailEnd type="none" w="med" len="med"/>
          </a:ln>
        </p:spPr>
      </p:cxnSp>
      <p:cxnSp>
        <p:nvCxnSpPr>
          <p:cNvPr id="611" name="Shape 611"/>
          <p:cNvCxnSpPr/>
          <p:nvPr/>
        </p:nvCxnSpPr>
        <p:spPr>
          <a:xfrm>
            <a:off x="813197" y="4932959"/>
            <a:ext cx="1314450" cy="0"/>
          </a:xfrm>
          <a:prstGeom prst="straightConnector1">
            <a:avLst/>
          </a:prstGeom>
          <a:noFill/>
          <a:ln w="76200" cap="rnd" cmpd="sng">
            <a:solidFill>
              <a:srgbClr val="00FFFF"/>
            </a:solidFill>
            <a:prstDash val="solid"/>
            <a:miter/>
            <a:headEnd type="none" w="med" len="med"/>
            <a:tailEnd type="none" w="med" len="med"/>
          </a:ln>
        </p:spPr>
      </p:cxnSp>
      <p:cxnSp>
        <p:nvCxnSpPr>
          <p:cNvPr id="612" name="Shape 612"/>
          <p:cNvCxnSpPr/>
          <p:nvPr/>
        </p:nvCxnSpPr>
        <p:spPr>
          <a:xfrm flipH="1" flipV="1">
            <a:off x="8540354" y="4586487"/>
            <a:ext cx="1269205" cy="252012"/>
          </a:xfrm>
          <a:prstGeom prst="straightConnector1">
            <a:avLst/>
          </a:prstGeom>
          <a:noFill/>
          <a:ln w="50800" cap="rnd" cmpd="sng">
            <a:solidFill>
              <a:srgbClr val="FFFFFF"/>
            </a:solidFill>
            <a:prstDash val="solid"/>
            <a:miter/>
            <a:headEnd type="stealth" w="med" len="med"/>
            <a:tailEnd type="none" w="med" len="med"/>
          </a:ln>
        </p:spPr>
      </p:cxnSp>
      <p:sp>
        <p:nvSpPr>
          <p:cNvPr id="613" name="Shape 613"/>
          <p:cNvSpPr txBox="1"/>
          <p:nvPr/>
        </p:nvSpPr>
        <p:spPr>
          <a:xfrm>
            <a:off x="3868601" y="5248273"/>
            <a:ext cx="7939125" cy="894883"/>
          </a:xfrm>
          <a:prstGeom prst="rect">
            <a:avLst/>
          </a:prstGeom>
          <a:noFill/>
          <a:ln>
            <a:noFill/>
          </a:ln>
        </p:spPr>
        <p:txBody>
          <a:bodyPr lIns="0" tIns="0" rIns="0" bIns="0" anchor="ctr" anchorCtr="0">
            <a:noAutofit/>
          </a:bodyPr>
          <a:lstStyle/>
          <a:p>
            <a:pPr algn="ctr">
              <a:buClr>
                <a:schemeClr val="lt1"/>
              </a:buClr>
              <a:buSzPct val="25000"/>
            </a:pPr>
            <a:r>
              <a:rPr lang="en-US" sz="2400" dirty="0">
                <a:solidFill>
                  <a:schemeClr val="lt1"/>
                </a:solidFill>
                <a:latin typeface="Arial" charset="0"/>
                <a:ea typeface="Arial" charset="0"/>
                <a:cs typeface="Arial" charset="0"/>
                <a:sym typeface="Cabin"/>
              </a:rPr>
              <a:t>Loops (repeated steps) have </a:t>
            </a:r>
            <a:r>
              <a:rPr lang="en-US" sz="2400" dirty="0">
                <a:solidFill>
                  <a:srgbClr val="00FF00"/>
                </a:solidFill>
                <a:latin typeface="Arial" charset="0"/>
                <a:ea typeface="Arial" charset="0"/>
                <a:cs typeface="Arial" charset="0"/>
                <a:sym typeface="Cabin"/>
              </a:rPr>
              <a:t>iteration variables</a:t>
            </a:r>
            <a:r>
              <a:rPr lang="en-US" sz="2400" dirty="0">
                <a:solidFill>
                  <a:srgbClr val="FF0000"/>
                </a:solidFill>
                <a:latin typeface="Arial" charset="0"/>
                <a:ea typeface="Arial" charset="0"/>
                <a:cs typeface="Arial" charset="0"/>
                <a:sym typeface="Cabin"/>
              </a:rPr>
              <a:t> </a:t>
            </a:r>
            <a:r>
              <a:rPr lang="en-US" sz="2400" dirty="0">
                <a:solidFill>
                  <a:schemeClr val="lt1"/>
                </a:solidFill>
                <a:latin typeface="Arial" charset="0"/>
                <a:ea typeface="Arial" charset="0"/>
                <a:cs typeface="Arial" charset="0"/>
                <a:sym typeface="Cabin"/>
              </a:rPr>
              <a:t>that change each time through </a:t>
            </a:r>
            <a:r>
              <a:rPr lang="en-US" sz="2400">
                <a:solidFill>
                  <a:schemeClr val="lt1"/>
                </a:solidFill>
                <a:latin typeface="Arial" charset="0"/>
                <a:ea typeface="Arial" charset="0"/>
                <a:cs typeface="Arial" charset="0"/>
                <a:sym typeface="Cabin"/>
              </a:rPr>
              <a:t>a loop.</a:t>
            </a:r>
            <a:endParaRPr lang="en-US" sz="2400" dirty="0">
              <a:solidFill>
                <a:schemeClr val="lt1"/>
              </a:solidFill>
              <a:latin typeface="Arial" charset="0"/>
              <a:ea typeface="Arial" charset="0"/>
              <a:cs typeface="Arial" charset="0"/>
              <a:sym typeface="Cabin"/>
            </a:endParaRPr>
          </a:p>
        </p:txBody>
      </p:sp>
      <p:sp>
        <p:nvSpPr>
          <p:cNvPr id="614" name="Shape 614"/>
          <p:cNvSpPr txBox="1"/>
          <p:nvPr/>
        </p:nvSpPr>
        <p:spPr>
          <a:xfrm>
            <a:off x="407194" y="1809951"/>
            <a:ext cx="542925"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No</a:t>
            </a:r>
          </a:p>
        </p:txBody>
      </p:sp>
      <p:sp>
        <p:nvSpPr>
          <p:cNvPr id="615" name="Shape 615"/>
          <p:cNvSpPr txBox="1"/>
          <p:nvPr/>
        </p:nvSpPr>
        <p:spPr>
          <a:xfrm>
            <a:off x="1003699" y="5381826"/>
            <a:ext cx="2288456"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625" dirty="0">
                <a:solidFill>
                  <a:schemeClr val="lt1"/>
                </a:solidFill>
                <a:latin typeface="Arial" charset="0"/>
                <a:ea typeface="Arial" charset="0"/>
                <a:cs typeface="Arial" charset="0"/>
                <a:sym typeface="Cabin"/>
              </a:rPr>
              <a:t>print('Blastoff')</a:t>
            </a:r>
          </a:p>
        </p:txBody>
      </p:sp>
      <p:sp>
        <p:nvSpPr>
          <p:cNvPr id="616" name="Shape 616"/>
          <p:cNvSpPr txBox="1"/>
          <p:nvPr/>
        </p:nvSpPr>
        <p:spPr>
          <a:xfrm>
            <a:off x="3494484" y="1809951"/>
            <a:ext cx="748237" cy="466724"/>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700">
                <a:solidFill>
                  <a:srgbClr val="FFFFFF"/>
                </a:solidFill>
                <a:latin typeface="Arial" charset="0"/>
                <a:ea typeface="Arial" charset="0"/>
                <a:cs typeface="Arial" charset="0"/>
                <a:sym typeface="Cabin"/>
              </a:rPr>
              <a:t>Yes</a:t>
            </a:r>
          </a:p>
        </p:txBody>
      </p:sp>
      <p:sp>
        <p:nvSpPr>
          <p:cNvPr id="617" name="Shape 617"/>
          <p:cNvSpPr txBox="1"/>
          <p:nvPr/>
        </p:nvSpPr>
        <p:spPr>
          <a:xfrm>
            <a:off x="1047751" y="924126"/>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n = 5</a:t>
            </a:r>
          </a:p>
        </p:txBody>
      </p:sp>
      <p:sp>
        <p:nvSpPr>
          <p:cNvPr id="618" name="Shape 618"/>
          <p:cNvSpPr txBox="1"/>
          <p:nvPr/>
        </p:nvSpPr>
        <p:spPr>
          <a:xfrm>
            <a:off x="2686051" y="28577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dirty="0">
                <a:solidFill>
                  <a:schemeClr val="lt1"/>
                </a:solidFill>
                <a:latin typeface="Arial" charset="0"/>
                <a:ea typeface="Arial" charset="0"/>
                <a:cs typeface="Arial" charset="0"/>
                <a:sym typeface="Cabin"/>
              </a:rPr>
              <a:t>print(</a:t>
            </a:r>
            <a:r>
              <a:rPr lang="en-US" sz="2625" dirty="0">
                <a:solidFill>
                  <a:srgbClr val="FFFFFF"/>
                </a:solidFill>
                <a:latin typeface="Arial" charset="0"/>
                <a:ea typeface="Arial" charset="0"/>
                <a:cs typeface="Arial" charset="0"/>
                <a:sym typeface="Cabin"/>
              </a:rPr>
              <a:t>n)</a:t>
            </a:r>
          </a:p>
        </p:txBody>
      </p:sp>
      <p:cxnSp>
        <p:nvCxnSpPr>
          <p:cNvPr id="619" name="Shape 619"/>
          <p:cNvCxnSpPr/>
          <p:nvPr/>
        </p:nvCxnSpPr>
        <p:spPr>
          <a:xfrm flipH="1" flipV="1">
            <a:off x="7597379" y="3905050"/>
            <a:ext cx="2099071" cy="477440"/>
          </a:xfrm>
          <a:prstGeom prst="straightConnector1">
            <a:avLst/>
          </a:prstGeom>
          <a:noFill/>
          <a:ln w="50800" cap="rnd" cmpd="sng">
            <a:solidFill>
              <a:srgbClr val="FFFFFF"/>
            </a:solidFill>
            <a:prstDash val="solid"/>
            <a:miter/>
            <a:headEnd type="stealth" w="med" len="med"/>
            <a:tailEnd type="none" w="med" len="med"/>
          </a:ln>
        </p:spPr>
      </p:cxnSp>
      <p:sp>
        <p:nvSpPr>
          <p:cNvPr id="606" name="Shape 606"/>
          <p:cNvSpPr txBox="1"/>
          <p:nvPr/>
        </p:nvSpPr>
        <p:spPr>
          <a:xfrm>
            <a:off x="2676526" y="3772101"/>
            <a:ext cx="2190824" cy="562049"/>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625">
                <a:solidFill>
                  <a:schemeClr val="lt1"/>
                </a:solidFill>
                <a:latin typeface="Arial" charset="0"/>
                <a:ea typeface="Arial" charset="0"/>
                <a:cs typeface="Arial" charset="0"/>
                <a:sym typeface="Cabin"/>
              </a:rPr>
              <a:t> n = n -1</a:t>
            </a:r>
          </a:p>
        </p:txBody>
      </p:sp>
      <p:cxnSp>
        <p:nvCxnSpPr>
          <p:cNvPr id="620" name="Shape 620"/>
          <p:cNvCxnSpPr>
            <a:stCxn id="606" idx="0"/>
            <a:endCxn id="618" idx="2"/>
          </p:cNvCxnSpPr>
          <p:nvPr/>
        </p:nvCxnSpPr>
        <p:spPr>
          <a:xfrm flipV="1">
            <a:off x="3771938" y="3419750"/>
            <a:ext cx="9525" cy="352351"/>
          </a:xfrm>
          <a:prstGeom prst="straightConnector1">
            <a:avLst/>
          </a:prstGeom>
          <a:noFill/>
          <a:ln w="76200" cap="rnd" cmpd="sng">
            <a:solidFill>
              <a:srgbClr val="00FFFF"/>
            </a:solidFill>
            <a:prstDash val="solid"/>
            <a:miter/>
            <a:headEnd type="stealth" w="med" len="med"/>
            <a:tailEnd type="none" w="med" len="med"/>
          </a:ln>
        </p:spPr>
      </p:cxnSp>
    </p:spTree>
    <p:extLst>
      <p:ext uri="{BB962C8B-B14F-4D97-AF65-F5344CB8AC3E}">
        <p14:creationId xmlns:p14="http://schemas.microsoft.com/office/powerpoint/2010/main" val="4272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700">
                <a:solidFill>
                  <a:srgbClr val="FFD966"/>
                </a:solidFill>
                <a:latin typeface="Arial" charset="0"/>
                <a:ea typeface="Arial" charset="0"/>
                <a:cs typeface="Arial" charset="0"/>
                <a:sym typeface="Cabin"/>
              </a:rPr>
              <a:t>Variables</a:t>
            </a:r>
          </a:p>
        </p:txBody>
      </p:sp>
      <p:sp useBgFill="1">
        <p:nvSpPr>
          <p:cNvPr id="258" name="Shape 258"/>
          <p:cNvSpPr txBox="1">
            <a:spLocks noGrp="1"/>
          </p:cNvSpPr>
          <p:nvPr>
            <p:ph type="body" idx="1"/>
          </p:nvPr>
        </p:nvSpPr>
        <p:spPr>
          <a:xfrm>
            <a:off x="609600" y="1600201"/>
            <a:ext cx="10972800" cy="2006204"/>
          </a:xfrm>
          <a:prstGeom prst="rect">
            <a:avLst/>
          </a:prstGeom>
          <a:ln>
            <a:noFill/>
          </a:ln>
        </p:spPr>
        <p:txBody>
          <a:bodyPr vert="horz" lIns="28575" tIns="28575" rIns="28575" bIns="28575" rtlCol="0" anchor="ctr" anchorCtr="0">
            <a:noAutofit/>
          </a:bodyPr>
          <a:lstStyle/>
          <a:p>
            <a:pPr marL="561975" indent="-278321">
              <a:lnSpc>
                <a:spcPct val="100000"/>
              </a:lnSpc>
              <a:spcBef>
                <a:spcPts val="0"/>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A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is a named place in the memory where a programmer can store data and later retrieve the data using the </a:t>
            </a:r>
            <a:r>
              <a:rPr lang="en-US" sz="2400" dirty="0">
                <a:solidFill>
                  <a:srgbClr val="00FF00"/>
                </a:solidFill>
                <a:latin typeface="Arial" charset="0"/>
                <a:ea typeface="Arial" charset="0"/>
                <a:cs typeface="Arial" charset="0"/>
                <a:sym typeface="Cabin"/>
              </a:rPr>
              <a:t>variable</a:t>
            </a:r>
            <a:r>
              <a:rPr lang="en-US" sz="2400" dirty="0">
                <a:solidFill>
                  <a:schemeClr val="lt1"/>
                </a:solidFill>
                <a:latin typeface="Arial" charset="0"/>
                <a:ea typeface="Arial" charset="0"/>
                <a:cs typeface="Arial" charset="0"/>
                <a:sym typeface="Cabin"/>
              </a:rPr>
              <a:t> </a:t>
            </a:r>
            <a:r>
              <a:rPr lang="en-US" sz="2400" dirty="0">
                <a:solidFill>
                  <a:schemeClr val="lt1"/>
                </a:solidFill>
                <a:sym typeface="Arial"/>
              </a:rPr>
              <a:t>“</a:t>
            </a:r>
            <a:r>
              <a:rPr lang="en-US" sz="2400" dirty="0">
                <a:solidFill>
                  <a:schemeClr val="lt1"/>
                </a:solidFill>
                <a:latin typeface="Arial" charset="0"/>
                <a:ea typeface="Arial" charset="0"/>
                <a:cs typeface="Arial" charset="0"/>
                <a:sym typeface="Cabin"/>
              </a:rPr>
              <a:t>name</a:t>
            </a:r>
            <a:r>
              <a:rPr lang="en-US" sz="2400" dirty="0">
                <a:solidFill>
                  <a:schemeClr val="lt1"/>
                </a:solidFill>
                <a:sym typeface="Arial"/>
              </a:rPr>
              <a:t>”</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Programmers get to choose the names of the </a:t>
            </a:r>
            <a:r>
              <a:rPr lang="en-US" sz="2400" dirty="0">
                <a:solidFill>
                  <a:srgbClr val="00FF00"/>
                </a:solidFill>
                <a:latin typeface="Arial" charset="0"/>
                <a:ea typeface="Arial" charset="0"/>
                <a:cs typeface="Arial" charset="0"/>
                <a:sym typeface="Cabin"/>
              </a:rPr>
              <a:t>variables</a:t>
            </a:r>
          </a:p>
          <a:p>
            <a:pPr marL="561975" indent="-278321">
              <a:lnSpc>
                <a:spcPct val="100000"/>
              </a:lnSpc>
              <a:spcBef>
                <a:spcPts val="2625"/>
              </a:spcBef>
              <a:buClr>
                <a:schemeClr val="lt1"/>
              </a:buClr>
              <a:buSzPct val="100000"/>
              <a:buFont typeface="Cabin"/>
              <a:buChar char="•"/>
            </a:pPr>
            <a:r>
              <a:rPr lang="en-US" sz="2400" dirty="0">
                <a:solidFill>
                  <a:schemeClr val="lt1"/>
                </a:solidFill>
                <a:latin typeface="Arial" charset="0"/>
                <a:ea typeface="Arial" charset="0"/>
                <a:cs typeface="Arial" charset="0"/>
                <a:sym typeface="Cabin"/>
              </a:rPr>
              <a:t>You can change the contents of a </a:t>
            </a:r>
            <a:r>
              <a:rPr lang="en-US" sz="2400" dirty="0">
                <a:solidFill>
                  <a:srgbClr val="00FF00"/>
                </a:solidFill>
                <a:latin typeface="Arial" charset="0"/>
                <a:ea typeface="Arial" charset="0"/>
                <a:cs typeface="Arial" charset="0"/>
                <a:sym typeface="Cabin"/>
              </a:rPr>
              <a:t>variable </a:t>
            </a:r>
            <a:r>
              <a:rPr lang="en-US" sz="2400" dirty="0">
                <a:solidFill>
                  <a:schemeClr val="lt1"/>
                </a:solidFill>
                <a:latin typeface="Arial" charset="0"/>
                <a:ea typeface="Arial" charset="0"/>
                <a:cs typeface="Arial" charset="0"/>
                <a:sym typeface="Cabin"/>
              </a:rPr>
              <a:t>in a later statement</a:t>
            </a:r>
          </a:p>
        </p:txBody>
      </p:sp>
      <p:sp>
        <p:nvSpPr>
          <p:cNvPr id="259" name="Shape 259"/>
          <p:cNvSpPr txBox="1"/>
          <p:nvPr/>
        </p:nvSpPr>
        <p:spPr>
          <a:xfrm>
            <a:off x="7791450" y="3812373"/>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12.2</a:t>
            </a:r>
          </a:p>
        </p:txBody>
      </p:sp>
      <p:sp>
        <p:nvSpPr>
          <p:cNvPr id="260" name="Shape 260"/>
          <p:cNvSpPr txBox="1"/>
          <p:nvPr/>
        </p:nvSpPr>
        <p:spPr>
          <a:xfrm>
            <a:off x="7150894" y="3960011"/>
            <a:ext cx="333375"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x</a:t>
            </a:r>
          </a:p>
        </p:txBody>
      </p:sp>
      <p:sp>
        <p:nvSpPr>
          <p:cNvPr id="261" name="Shape 261"/>
          <p:cNvSpPr txBox="1"/>
          <p:nvPr/>
        </p:nvSpPr>
        <p:spPr>
          <a:xfrm>
            <a:off x="7762875" y="5041098"/>
            <a:ext cx="3762375" cy="952500"/>
          </a:xfrm>
          <a:prstGeom prst="rect">
            <a:avLst/>
          </a:prstGeom>
          <a:noFill/>
          <a:ln w="76200" cap="flat" cmpd="sng">
            <a:solidFill>
              <a:srgbClr val="00FFFF"/>
            </a:solidFill>
            <a:prstDash val="solid"/>
            <a:round/>
            <a:headEnd type="none" w="med" len="med"/>
            <a:tailEnd type="none" w="med" len="med"/>
          </a:ln>
        </p:spPr>
        <p:txBody>
          <a:bodyPr lIns="0" tIns="0" rIns="0" bIns="0" anchor="ctr" anchorCtr="0">
            <a:noAutofit/>
          </a:bodyPr>
          <a:lstStyle/>
          <a:p>
            <a:pPr>
              <a:buClr>
                <a:srgbClr val="FF7F00"/>
              </a:buClr>
              <a:buSzPct val="25000"/>
            </a:pPr>
            <a:r>
              <a:rPr lang="en-US" sz="3675">
                <a:solidFill>
                  <a:schemeClr val="lt1"/>
                </a:solidFill>
                <a:latin typeface="Arial" charset="0"/>
                <a:ea typeface="Arial" charset="0"/>
                <a:cs typeface="Arial" charset="0"/>
                <a:sym typeface="Cabin"/>
              </a:rPr>
              <a:t> 14               </a:t>
            </a:r>
          </a:p>
        </p:txBody>
      </p:sp>
      <p:sp>
        <p:nvSpPr>
          <p:cNvPr id="262" name="Shape 262"/>
          <p:cNvSpPr txBox="1"/>
          <p:nvPr/>
        </p:nvSpPr>
        <p:spPr>
          <a:xfrm>
            <a:off x="7138988" y="5193499"/>
            <a:ext cx="303608" cy="647699"/>
          </a:xfrm>
          <a:prstGeom prst="rect">
            <a:avLst/>
          </a:prstGeom>
          <a:noFill/>
          <a:ln>
            <a:noFill/>
          </a:ln>
        </p:spPr>
        <p:txBody>
          <a:bodyPr lIns="0" tIns="0" rIns="0" bIns="0" anchor="ctr" anchorCtr="0">
            <a:noAutofit/>
          </a:bodyPr>
          <a:lstStyle/>
          <a:p>
            <a:pPr algn="ctr">
              <a:buClr>
                <a:srgbClr val="00FF00"/>
              </a:buClr>
              <a:buSzPct val="25000"/>
            </a:pPr>
            <a:r>
              <a:rPr lang="en-US" sz="3900">
                <a:solidFill>
                  <a:srgbClr val="00FF00"/>
                </a:solidFill>
                <a:latin typeface="Arial" charset="0"/>
                <a:ea typeface="Arial" charset="0"/>
                <a:cs typeface="Arial" charset="0"/>
                <a:sym typeface="Cabin"/>
              </a:rPr>
              <a:t>y</a:t>
            </a:r>
          </a:p>
        </p:txBody>
      </p:sp>
      <p:grpSp>
        <p:nvGrpSpPr>
          <p:cNvPr id="10" name="Shape 276"/>
          <p:cNvGrpSpPr/>
          <p:nvPr/>
        </p:nvGrpSpPr>
        <p:grpSpPr>
          <a:xfrm>
            <a:off x="8017668" y="3989776"/>
            <a:ext cx="572700" cy="677549"/>
            <a:chOff x="0" y="0"/>
            <a:chExt cx="762000" cy="901775"/>
          </a:xfrm>
        </p:grpSpPr>
        <p:cxnSp>
          <p:nvCxnSpPr>
            <p:cNvPr id="11" name="Shape 277"/>
            <p:cNvCxnSpPr/>
            <p:nvPr/>
          </p:nvCxnSpPr>
          <p:spPr>
            <a:xfrm flipH="1">
              <a:off x="0" y="15875"/>
              <a:ext cx="762000" cy="885900"/>
            </a:xfrm>
            <a:prstGeom prst="straightConnector1">
              <a:avLst/>
            </a:prstGeom>
            <a:noFill/>
            <a:ln w="63500" cap="rnd" cmpd="sng">
              <a:solidFill>
                <a:srgbClr val="FFFF00"/>
              </a:solidFill>
              <a:prstDash val="solid"/>
              <a:miter/>
              <a:headEnd type="none" w="med" len="med"/>
              <a:tailEnd type="none" w="med" len="med"/>
            </a:ln>
          </p:spPr>
        </p:cxnSp>
        <p:cxnSp>
          <p:nvCxnSpPr>
            <p:cNvPr id="12" name="Shape 278"/>
            <p:cNvCxnSpPr/>
            <p:nvPr/>
          </p:nvCxnSpPr>
          <p:spPr>
            <a:xfrm>
              <a:off x="0" y="0"/>
              <a:ext cx="571500" cy="796799"/>
            </a:xfrm>
            <a:prstGeom prst="straightConnector1">
              <a:avLst/>
            </a:prstGeom>
            <a:noFill/>
            <a:ln w="63500" cap="rnd" cmpd="sng">
              <a:solidFill>
                <a:srgbClr val="FFFF00"/>
              </a:solidFill>
              <a:prstDash val="solid"/>
              <a:miter/>
              <a:headEnd type="none" w="med" len="med"/>
              <a:tailEnd type="none" w="med" len="med"/>
            </a:ln>
          </p:spPr>
        </p:cxnSp>
      </p:grpSp>
      <p:sp>
        <p:nvSpPr>
          <p:cNvPr id="13" name="Shape 279"/>
          <p:cNvSpPr txBox="1"/>
          <p:nvPr/>
        </p:nvSpPr>
        <p:spPr>
          <a:xfrm>
            <a:off x="8889207" y="3942152"/>
            <a:ext cx="1252349" cy="704925"/>
          </a:xfrm>
          <a:prstGeom prst="rect">
            <a:avLst/>
          </a:prstGeom>
          <a:noFill/>
          <a:ln>
            <a:noFill/>
          </a:ln>
        </p:spPr>
        <p:txBody>
          <a:bodyPr lIns="0" tIns="0" rIns="0" bIns="0" anchor="ctr" anchorCtr="0">
            <a:noAutofit/>
          </a:bodyPr>
          <a:lstStyle/>
          <a:p>
            <a:pPr algn="ctr">
              <a:buClr>
                <a:srgbClr val="FF7F00"/>
              </a:buClr>
              <a:buSzPct val="25000"/>
            </a:pPr>
            <a:r>
              <a:rPr lang="en-US" sz="4350">
                <a:solidFill>
                  <a:schemeClr val="lt1"/>
                </a:solidFill>
                <a:latin typeface="Arial" charset="0"/>
                <a:ea typeface="Arial" charset="0"/>
                <a:cs typeface="Arial" charset="0"/>
                <a:sym typeface="Cabin"/>
              </a:rPr>
              <a:t>100</a:t>
            </a:r>
          </a:p>
        </p:txBody>
      </p:sp>
      <p:sp>
        <p:nvSpPr>
          <p:cNvPr id="14" name="Shape 263"/>
          <p:cNvSpPr txBox="1"/>
          <p:nvPr/>
        </p:nvSpPr>
        <p:spPr>
          <a:xfrm>
            <a:off x="1968094" y="3986121"/>
            <a:ext cx="3029175" cy="1790774"/>
          </a:xfrm>
          <a:prstGeom prst="rect">
            <a:avLst/>
          </a:prstGeom>
          <a:noFill/>
          <a:ln>
            <a:noFill/>
          </a:ln>
        </p:spPr>
        <p:txBody>
          <a:bodyPr lIns="0" tIns="0" rIns="0" bIns="0" anchor="ctr" anchorCtr="0">
            <a:noAutofit/>
          </a:bodyPr>
          <a:lstStyle/>
          <a:p>
            <a:pPr>
              <a:buClr>
                <a:srgbClr val="00FF00"/>
              </a:buClr>
              <a:buSzPct val="25000"/>
            </a:pPr>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12.2</a:t>
            </a:r>
          </a:p>
          <a:p>
            <a:pPr>
              <a:buClr>
                <a:srgbClr val="00FF00"/>
              </a:buClr>
              <a:buSzPct val="25000"/>
            </a:pPr>
            <a:r>
              <a:rPr lang="en-US" sz="3600" dirty="0">
                <a:solidFill>
                  <a:srgbClr val="00FF00"/>
                </a:solidFill>
                <a:latin typeface="Courier"/>
                <a:ea typeface="Courier"/>
                <a:cs typeface="Courier"/>
                <a:sym typeface="Courier New"/>
              </a:rPr>
              <a:t>y</a:t>
            </a:r>
            <a:r>
              <a:rPr lang="en-US" sz="3600" dirty="0">
                <a:solidFill>
                  <a:srgbClr val="FFFF00"/>
                </a:solidFill>
                <a:latin typeface="Courier"/>
                <a:ea typeface="Courier"/>
                <a:cs typeface="Courier"/>
                <a:sym typeface="Courier New"/>
              </a:rPr>
              <a:t>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14</a:t>
            </a:r>
          </a:p>
          <a:p>
            <a:r>
              <a:rPr lang="en-US" sz="3600" dirty="0">
                <a:solidFill>
                  <a:srgbClr val="00FF00"/>
                </a:solidFill>
                <a:latin typeface="Courier"/>
                <a:ea typeface="Courier"/>
                <a:cs typeface="Courier"/>
                <a:sym typeface="Courier New"/>
              </a:rPr>
              <a:t>x </a:t>
            </a:r>
            <a:r>
              <a:rPr lang="en-US" sz="3600" dirty="0">
                <a:solidFill>
                  <a:srgbClr val="FFFFFF"/>
                </a:solidFill>
                <a:latin typeface="Courier"/>
                <a:ea typeface="Courier"/>
                <a:cs typeface="Courier"/>
                <a:sym typeface="Courier New"/>
              </a:rPr>
              <a:t>=</a:t>
            </a:r>
            <a:r>
              <a:rPr lang="en-US" sz="3600" dirty="0">
                <a:solidFill>
                  <a:srgbClr val="FFFF00"/>
                </a:solidFill>
                <a:latin typeface="Courier"/>
                <a:ea typeface="Courier"/>
                <a:cs typeface="Courier"/>
                <a:sym typeface="Courier New"/>
              </a:rPr>
              <a:t> </a:t>
            </a:r>
            <a:r>
              <a:rPr lang="en-US" sz="3600" dirty="0">
                <a:solidFill>
                  <a:srgbClr val="FF9900"/>
                </a:solidFill>
                <a:latin typeface="Courier"/>
                <a:ea typeface="Courier"/>
                <a:cs typeface="Courier"/>
                <a:sym typeface="Courier New"/>
              </a:rPr>
              <a:t>100</a:t>
            </a:r>
          </a:p>
        </p:txBody>
      </p:sp>
    </p:spTree>
    <p:extLst>
      <p:ext uri="{BB962C8B-B14F-4D97-AF65-F5344CB8AC3E}">
        <p14:creationId xmlns:p14="http://schemas.microsoft.com/office/powerpoint/2010/main" val="426921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C69E5-6486-A958-E550-4E932BF12E6F}"/>
              </a:ext>
            </a:extLst>
          </p:cNvPr>
          <p:cNvSpPr>
            <a:spLocks noGrp="1"/>
          </p:cNvSpPr>
          <p:nvPr>
            <p:ph type="title"/>
          </p:nvPr>
        </p:nvSpPr>
        <p:spPr/>
        <p:txBody>
          <a:bodyPr/>
          <a:lstStyle/>
          <a:p>
            <a:r>
              <a:rPr lang="en-US" dirty="0"/>
              <a:t>The CDC6504 Architecture</a:t>
            </a:r>
          </a:p>
        </p:txBody>
      </p:sp>
      <p:sp>
        <p:nvSpPr>
          <p:cNvPr id="5" name="Text Placeholder 4">
            <a:extLst>
              <a:ext uri="{FF2B5EF4-FFF2-40B4-BE49-F238E27FC236}">
                <a16:creationId xmlns:a16="http://schemas.microsoft.com/office/drawing/2014/main" id="{0473F234-CE0E-19C7-D21E-A28B845B103A}"/>
              </a:ext>
            </a:extLst>
          </p:cNvPr>
          <p:cNvSpPr>
            <a:spLocks noGrp="1"/>
          </p:cNvSpPr>
          <p:nvPr>
            <p:ph type="body" idx="1"/>
          </p:nvPr>
        </p:nvSpPr>
        <p:spPr/>
        <p:txBody>
          <a:bodyPr/>
          <a:lstStyle/>
          <a:p>
            <a:r>
              <a:rPr lang="en-US" dirty="0"/>
              <a:t>A blend of two names to avoid confusion with the actual MOS6502.  And they both have registers named "X"</a:t>
            </a:r>
          </a:p>
        </p:txBody>
      </p:sp>
    </p:spTree>
    <p:extLst>
      <p:ext uri="{BB962C8B-B14F-4D97-AF65-F5344CB8AC3E}">
        <p14:creationId xmlns:p14="http://schemas.microsoft.com/office/powerpoint/2010/main" val="1499965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A6-5548-1C3A-B165-758F7C2DA27B}"/>
              </a:ext>
            </a:extLst>
          </p:cNvPr>
          <p:cNvSpPr>
            <a:spLocks noGrp="1"/>
          </p:cNvSpPr>
          <p:nvPr>
            <p:ph type="title"/>
          </p:nvPr>
        </p:nvSpPr>
        <p:spPr/>
        <p:txBody>
          <a:bodyPr/>
          <a:lstStyle/>
          <a:p>
            <a:r>
              <a:rPr lang="en-US"/>
              <a:t>MOS Technology 6502</a:t>
            </a:r>
            <a:endParaRPr lang="en-US" dirty="0"/>
          </a:p>
        </p:txBody>
      </p:sp>
      <p:sp>
        <p:nvSpPr>
          <p:cNvPr id="5" name="Content Placeholder 4">
            <a:extLst>
              <a:ext uri="{FF2B5EF4-FFF2-40B4-BE49-F238E27FC236}">
                <a16:creationId xmlns:a16="http://schemas.microsoft.com/office/drawing/2014/main" id="{2CB5BBAF-0D8F-670B-AD9F-ECE2C1994698}"/>
              </a:ext>
            </a:extLst>
          </p:cNvPr>
          <p:cNvSpPr>
            <a:spLocks noGrp="1"/>
          </p:cNvSpPr>
          <p:nvPr>
            <p:ph idx="1"/>
          </p:nvPr>
        </p:nvSpPr>
        <p:spPr>
          <a:xfrm>
            <a:off x="838200" y="1825625"/>
            <a:ext cx="6096000" cy="1325563"/>
          </a:xfrm>
        </p:spPr>
        <p:txBody>
          <a:bodyPr>
            <a:normAutofit lnSpcReduction="10000"/>
          </a:bodyPr>
          <a:lstStyle/>
          <a:p>
            <a:r>
              <a:rPr lang="en-US" sz="2400" dirty="0"/>
              <a:t>Launched in 1975 and cost $25</a:t>
            </a:r>
          </a:p>
          <a:p>
            <a:r>
              <a:rPr lang="en-US" sz="2400" dirty="0"/>
              <a:t>4,528 NMOS Transistors</a:t>
            </a:r>
          </a:p>
          <a:p>
            <a:r>
              <a:rPr lang="en-US" sz="2400" dirty="0"/>
              <a:t>1Mhz </a:t>
            </a:r>
          </a:p>
        </p:txBody>
      </p:sp>
      <p:sp>
        <p:nvSpPr>
          <p:cNvPr id="4" name="TextBox 3">
            <a:extLst>
              <a:ext uri="{FF2B5EF4-FFF2-40B4-BE49-F238E27FC236}">
                <a16:creationId xmlns:a16="http://schemas.microsoft.com/office/drawing/2014/main" id="{74B4149A-EE29-403A-DE66-7DD0FC26B646}"/>
              </a:ext>
            </a:extLst>
          </p:cNvPr>
          <p:cNvSpPr txBox="1"/>
          <p:nvPr/>
        </p:nvSpPr>
        <p:spPr>
          <a:xfrm>
            <a:off x="838200" y="5854184"/>
            <a:ext cx="6096000" cy="369332"/>
          </a:xfrm>
          <a:prstGeom prst="rect">
            <a:avLst/>
          </a:prstGeom>
          <a:noFill/>
        </p:spPr>
        <p:txBody>
          <a:bodyPr wrap="square">
            <a:spAutoFit/>
          </a:bodyPr>
          <a:lstStyle/>
          <a:p>
            <a:r>
              <a:rPr lang="en-US"/>
              <a:t>https://en.wikipedia.org/wiki/MOS_Technology_6502</a:t>
            </a:r>
            <a:endParaRPr lang="en-US" dirty="0"/>
          </a:p>
        </p:txBody>
      </p:sp>
      <p:pic>
        <p:nvPicPr>
          <p:cNvPr id="7" name="Picture 6" descr="A close-up of a computer chip&#10;&#10;AI-generated content may be incorrect.">
            <a:extLst>
              <a:ext uri="{FF2B5EF4-FFF2-40B4-BE49-F238E27FC236}">
                <a16:creationId xmlns:a16="http://schemas.microsoft.com/office/drawing/2014/main" id="{086DB741-2D62-CB9A-3179-B4B5BA2995CD}"/>
              </a:ext>
            </a:extLst>
          </p:cNvPr>
          <p:cNvPicPr>
            <a:picLocks noChangeAspect="1"/>
          </p:cNvPicPr>
          <p:nvPr/>
        </p:nvPicPr>
        <p:blipFill>
          <a:blip r:embed="rId2"/>
          <a:stretch>
            <a:fillRect/>
          </a:stretch>
        </p:blipFill>
        <p:spPr>
          <a:xfrm>
            <a:off x="7230437" y="583580"/>
            <a:ext cx="4454834" cy="3530456"/>
          </a:xfrm>
          <a:prstGeom prst="rect">
            <a:avLst/>
          </a:prstGeom>
        </p:spPr>
      </p:pic>
      <p:pic>
        <p:nvPicPr>
          <p:cNvPr id="9" name="Picture 8" descr="A close-up of a round plastic container&#10;&#10;AI-generated content may be incorrect.">
            <a:extLst>
              <a:ext uri="{FF2B5EF4-FFF2-40B4-BE49-F238E27FC236}">
                <a16:creationId xmlns:a16="http://schemas.microsoft.com/office/drawing/2014/main" id="{EDD68A28-D5DB-113D-8A24-2029543601AE}"/>
              </a:ext>
            </a:extLst>
          </p:cNvPr>
          <p:cNvPicPr>
            <a:picLocks noChangeAspect="1"/>
          </p:cNvPicPr>
          <p:nvPr/>
        </p:nvPicPr>
        <p:blipFill>
          <a:blip r:embed="rId3"/>
          <a:srcRect l="47059" t="31318" r="6127"/>
          <a:stretch/>
        </p:blipFill>
        <p:spPr>
          <a:xfrm>
            <a:off x="8551588" y="4182545"/>
            <a:ext cx="1812532" cy="1994418"/>
          </a:xfrm>
          <a:prstGeom prst="rect">
            <a:avLst/>
          </a:prstGeom>
        </p:spPr>
      </p:pic>
      <p:sp>
        <p:nvSpPr>
          <p:cNvPr id="10" name="TextBox 9">
            <a:extLst>
              <a:ext uri="{FF2B5EF4-FFF2-40B4-BE49-F238E27FC236}">
                <a16:creationId xmlns:a16="http://schemas.microsoft.com/office/drawing/2014/main" id="{223C154F-4C84-2F6B-0BC0-C4C524C068F2}"/>
              </a:ext>
            </a:extLst>
          </p:cNvPr>
          <p:cNvSpPr txBox="1"/>
          <p:nvPr/>
        </p:nvSpPr>
        <p:spPr>
          <a:xfrm>
            <a:off x="838201" y="3239702"/>
            <a:ext cx="5678510" cy="2246769"/>
          </a:xfrm>
          <a:prstGeom prst="rect">
            <a:avLst/>
          </a:prstGeom>
          <a:noFill/>
        </p:spPr>
        <p:txBody>
          <a:bodyPr wrap="square" rtlCol="0">
            <a:spAutoFit/>
          </a:bodyPr>
          <a:lstStyle/>
          <a:p>
            <a:r>
              <a:rPr lang="en-US" sz="2000" dirty="0"/>
              <a:t>Apple I, Apple II, Commodore PET, Commodore VIC-20, Commodore 64 (6510), Atari 2600, Atari 400, Atari 800, Atari XL series, Atari XE series, BBC Micro, Acorn Atom, Acorn Electron, Nintendo NES (2A03), Oric-1, Oric Atmos, Philips P2000, Ohio Scientific Challenger 1P, KIM-1 …</a:t>
            </a:r>
          </a:p>
          <a:p>
            <a:endParaRPr lang="en-US" sz="2000" dirty="0"/>
          </a:p>
        </p:txBody>
      </p:sp>
    </p:spTree>
    <p:extLst>
      <p:ext uri="{BB962C8B-B14F-4D97-AF65-F5344CB8AC3E}">
        <p14:creationId xmlns:p14="http://schemas.microsoft.com/office/powerpoint/2010/main" val="4113606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a:extLst>
              <a:ext uri="{FF2B5EF4-FFF2-40B4-BE49-F238E27FC236}">
                <a16:creationId xmlns:a16="http://schemas.microsoft.com/office/drawing/2014/main" id="{A624CB3D-8856-F440-96EC-347C211B809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a:extLst>
              <a:ext uri="{FF2B5EF4-FFF2-40B4-BE49-F238E27FC236}">
                <a16:creationId xmlns:a16="http://schemas.microsoft.com/office/drawing/2014/main" id="{BFC4ECE2-9687-5D21-4DC6-29E3308F251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4368577" cy="1719072"/>
          </a:xfrm>
        </p:spPr>
        <p:txBody>
          <a:bodyPr anchor="b">
            <a:normAutofit/>
          </a:bodyPr>
          <a:lstStyle/>
          <a:p>
            <a:r>
              <a:rPr lang="en-US" sz="5400" dirty="0"/>
              <a:t>Review: 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combinations of instruction sequences(a.k.a. Software)</a:t>
            </a:r>
          </a:p>
        </p:txBody>
      </p:sp>
    </p:spTree>
    <p:extLst>
      <p:ext uri="{BB962C8B-B14F-4D97-AF65-F5344CB8AC3E}">
        <p14:creationId xmlns:p14="http://schemas.microsoft.com/office/powerpoint/2010/main" val="23373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Homage to the the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Also in the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6" name="Picture 5" descr="A picture of an 11x17 line printer output from the 1980’s with Dr. Chuck’s undergraduate compiler code printed out - it was written in Pascal.">
            <a:extLst>
              <a:ext uri="{FF2B5EF4-FFF2-40B4-BE49-F238E27FC236}">
                <a16:creationId xmlns:a16="http://schemas.microsoft.com/office/drawing/2014/main" id="{0BE85EDE-CEA6-CD52-F8C1-5BF8215D8CFB}"/>
              </a:ext>
            </a:extLst>
          </p:cNvPr>
          <p:cNvPicPr>
            <a:picLocks noChangeAspect="1"/>
          </p:cNvPicPr>
          <p:nvPr/>
        </p:nvPicPr>
        <p:blipFill>
          <a:blip r:embed="rId2"/>
          <a:stretch>
            <a:fillRect/>
          </a:stretch>
        </p:blipFill>
        <p:spPr>
          <a:xfrm>
            <a:off x="8663249" y="546100"/>
            <a:ext cx="2813320" cy="3766593"/>
          </a:xfrm>
          <a:prstGeom prst="rect">
            <a:avLst/>
          </a:prstGeom>
        </p:spPr>
      </p:pic>
      <p:pic>
        <p:nvPicPr>
          <p:cNvPr id="10" name="Picture 9" descr="A picture of Dr. Chuck interviewing Niklas Wirth (the creator of the Pascal programming Language) at his home in Switzerland.">
            <a:extLst>
              <a:ext uri="{FF2B5EF4-FFF2-40B4-BE49-F238E27FC236}">
                <a16:creationId xmlns:a16="http://schemas.microsoft.com/office/drawing/2014/main" id="{E0A345FF-5BF2-705D-4F60-46CD877DEF59}"/>
              </a:ext>
            </a:extLst>
          </p:cNvPr>
          <p:cNvPicPr>
            <a:picLocks noChangeAspect="1"/>
          </p:cNvPicPr>
          <p:nvPr/>
        </p:nvPicPr>
        <p:blipFill>
          <a:blip r:embed="rId3"/>
          <a:stretch>
            <a:fillRect/>
          </a:stretch>
        </p:blipFill>
        <p:spPr>
          <a:xfrm>
            <a:off x="5427447" y="3213267"/>
            <a:ext cx="4562714" cy="257162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E43F3-84FA-0441-EB7B-E7F05E2B926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1AA475B-428A-4840-7C26-5410FFFAF013}"/>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635F8B4A-371D-2427-77A9-EEE4F99512AB}"/>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FB51F177-B834-3535-DAD0-4311EBAE6D1E}"/>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DF924C40-0D83-63C5-0CFA-D56E8FA69E77}"/>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5CB6B03B-54D6-EC60-6042-7C1533065BD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86500505-2E2F-A5DE-BDD3-7D06DCCFE97B}"/>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F5B4D4F9-35E5-51F6-3781-C908A7BA99D9}"/>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DCC4261-182B-EA1D-B4C2-AB3F8A67DE84}"/>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C500994B-9936-34F2-C196-827DBE07320F}"/>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70CD4431-16B4-E3B8-627E-9E5F7D37FB35}"/>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57C322A-BE6E-BC8E-4317-6E3ABB7F1DDE}"/>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D3626CC9-00A7-1EE2-7E3A-6D53F8875550}"/>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2980643D-3126-81AD-62CC-01100E947071}"/>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859CDEF4-36F4-EEF2-8263-7791B8A5131D}"/>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9EB900AD-251D-0183-C7A0-BCE433876E4F}"/>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83C06AC-AAE7-DDC3-64C0-D0A29B1E6CB5}"/>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D38716DE-7449-9D0B-2D95-598266240BBE}"/>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774D73F-79AB-8785-23EA-7103088B75B8}"/>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47B6B2C7-31F4-F177-6B4B-2065F158CB1E}"/>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05A03F7F-841D-08F8-B899-5A0F76BDAF54}"/>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30A8D35-3485-82BF-A8E1-F7045BF9F288}"/>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0704224-AFC3-96E4-0DA0-6FF2165CFB88}"/>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AAB2DE07-67A0-695C-FEF3-B3E526FBE583}"/>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5BA2C7F-E341-F076-0BAC-76AF4E2A2F4B}"/>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ECA2FCB-204B-167E-E5B1-D73BC67E4383}"/>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3934062-F757-B778-5271-51BCAD3A4442}"/>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E1886033-4A19-F04F-D733-DFE66182E059}"/>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9DDD16C0-95DD-0318-E53C-7059BF87CB36}"/>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F9078BA5-C4D0-5F46-80E0-C3E790526324}"/>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AA2DCE91-115B-9809-BB42-69B297B4E733}"/>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4FB68883-A122-3D7F-55B9-80B58A559B52}"/>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AB59FE3F-8DD9-56FD-913D-CDB951142A2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9C6C0510-ADB0-7132-0BC1-E62B6823F100}"/>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7EEFABE5-CEBE-F83C-3BB2-BF5F2468B74B}"/>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5A1A4266-C2EB-D6D2-A10A-8AB22EA49947}"/>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3ADB3677-DBA8-1A1D-6045-D599452D6391}"/>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8BC53FC0-ADC7-4F77-1081-828FDE3C6DFF}"/>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3C20725A-6D7D-3688-CEBA-95F8D4BB6431}"/>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8390DBCE-23DA-78B1-5EB3-C95B353BC9B0}"/>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BDE8937F-9F1A-0AAA-EF1E-248421788C1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E00E9CCE-B736-1B87-6102-BD11B08F1481}"/>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3256509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B784-04BD-F6A6-BBDB-2B88B14A8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2330E-2F1D-F45B-9C69-D4D336E6FE82}"/>
              </a:ext>
            </a:extLst>
          </p:cNvPr>
          <p:cNvSpPr>
            <a:spLocks noGrp="1"/>
          </p:cNvSpPr>
          <p:nvPr>
            <p:ph type="title"/>
          </p:nvPr>
        </p:nvSpPr>
        <p:spPr/>
        <p:txBody>
          <a:bodyPr/>
          <a:lstStyle/>
          <a:p>
            <a:r>
              <a:rPr lang="en-US" dirty="0"/>
              <a:t>Programming the CDC6504</a:t>
            </a:r>
          </a:p>
        </p:txBody>
      </p:sp>
      <p:sp>
        <p:nvSpPr>
          <p:cNvPr id="7" name="Content Placeholder 6">
            <a:extLst>
              <a:ext uri="{FF2B5EF4-FFF2-40B4-BE49-F238E27FC236}">
                <a16:creationId xmlns:a16="http://schemas.microsoft.com/office/drawing/2014/main" id="{647FB4C0-1797-1C17-B9CA-C35C21C8B09D}"/>
              </a:ext>
            </a:extLst>
          </p:cNvPr>
          <p:cNvSpPr>
            <a:spLocks noGrp="1"/>
          </p:cNvSpPr>
          <p:nvPr>
            <p:ph idx="1"/>
          </p:nvPr>
        </p:nvSpPr>
        <p:spPr>
          <a:xfrm>
            <a:off x="838200" y="1825624"/>
            <a:ext cx="10515600" cy="1603375"/>
          </a:xfrm>
        </p:spPr>
        <p:txBody>
          <a:bodyPr>
            <a:normAutofit fontScale="92500" lnSpcReduction="10000"/>
          </a:bodyPr>
          <a:lstStyle/>
          <a:p>
            <a:r>
              <a:rPr lang="en-US" dirty="0"/>
              <a:t>Assembly language is easier to read and translates directly to binary machine language</a:t>
            </a:r>
          </a:p>
          <a:p>
            <a:r>
              <a:rPr lang="en-US" dirty="0"/>
              <a:t>Assembly language also has labels, so we don't need to hand-compute the hex value of data or instruction address locations</a:t>
            </a:r>
          </a:p>
        </p:txBody>
      </p:sp>
      <p:sp>
        <p:nvSpPr>
          <p:cNvPr id="4" name="TextBox 3">
            <a:extLst>
              <a:ext uri="{FF2B5EF4-FFF2-40B4-BE49-F238E27FC236}">
                <a16:creationId xmlns:a16="http://schemas.microsoft.com/office/drawing/2014/main" id="{DABB2B31-489D-2515-2F91-D09FE855ADC3}"/>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CC6ABD08-9F4E-7DDD-0623-D65FCE8580F3}"/>
              </a:ext>
            </a:extLst>
          </p:cNvPr>
          <p:cNvGraphicFramePr>
            <a:graphicFrameLocks noGrp="1"/>
          </p:cNvGraphicFramePr>
          <p:nvPr>
            <p:extLst>
              <p:ext uri="{D42A27DB-BD31-4B8C-83A1-F6EECF244321}">
                <p14:modId xmlns:p14="http://schemas.microsoft.com/office/powerpoint/2010/main" val="2110891012"/>
              </p:ext>
            </p:extLst>
          </p:nvPr>
        </p:nvGraphicFramePr>
        <p:xfrm>
          <a:off x="2214562" y="3703159"/>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2491393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7EEF-ABB2-5323-3EED-B382DA9E15EE}"/>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740E6CFD-B1A4-849B-B17A-9CF8114CD76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28E55B1-FBE1-0277-A99F-8EA5911A34AF}"/>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39AEFE0B-90B9-439E-B3F6-8E8D2D1AF7B9}"/>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362D167-6718-019E-584A-6E32DC7BFC86}"/>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0BABEC8A-3A59-218F-3F8B-596199805D4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D2794E66-7208-C595-03F4-483101AA7120}"/>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DC9CCF2-201E-BE72-AA21-BD5C74CA967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0FB6C9AB-3C64-12BA-1673-869EEF96C926}"/>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3D2818-49A6-C40D-85D8-A4DB3B6395B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1AB441E9-09E3-45C7-0856-001CD6499443}"/>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AF5DD1A-95C0-49F6-5BBC-F8F6CE5E6A98}"/>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4921BB43-6A58-1A29-200C-7C4DE330895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D0754AA9-B190-9F2E-DC11-07CCB9FF536B}"/>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2084E0D4-9694-A435-2EB8-408E1D36D465}"/>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7C21FFD-D0A4-00D7-4AAD-10C471245D7E}"/>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CC2EB40D-7686-DFD3-AEE0-4A3C7BD0176E}"/>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33DA4E91-C1BE-3C83-82B3-399E279EF04A}"/>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922B625-8D6D-DD1D-00CC-F71F040EC86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FD3A3274-2E67-5315-7C8F-F547C915C6A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267DD942-6C84-5DD1-A1FC-291D61E56FC8}"/>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E207503-7503-92A5-8559-26E692686FAE}"/>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D4996A6F-6D3D-C2FD-CB2F-74E6E6CD0E0E}"/>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20D054FB-ABFF-AC36-ECBF-B9CE70A96C9E}"/>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B8AABE49-A61C-7541-6BAB-48C1431C2E8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56E02FAF-20C2-5221-E460-4AB35F00F65C}"/>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EDE86667-D1FF-1C60-D699-E2772395F87A}"/>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D9A6A61B-12C1-79E3-D7B9-33FFBF0A5D36}"/>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A3187866-3295-B4DC-D1E9-F817F02AB615}"/>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BDFBA6F-6275-72D1-249A-D275C15AE99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6BC6D52-FB33-821B-8134-BA29AD58F958}"/>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9615C099-BC68-A80A-324C-C9217D9D632E}"/>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C365DB8C-AA34-A5D3-22B2-A78D457FDF3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E86C1A88-88DB-52BE-DFC3-A02158BD19BA}"/>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7F5047A4-7C11-AD58-7E8D-76D8A70C856D}"/>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4DD63E49-6A6E-8AFA-1693-F7D49F263988}"/>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B795B751-56F7-32D8-6BBC-3869C1385F5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1071AC27-6535-332B-D4B7-EEE18A4E575F}"/>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3EDBFC76-D96F-9BA2-6BAD-2C676784C16F}"/>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4954A0B6-C169-76CF-526A-1627CD3FCDE8}"/>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CC23FFBC-9655-0671-545D-80D73AC9004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A6BA020-5BA5-54D1-4E71-DF4DC0D928B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5337F01B-9121-AD7A-96ED-AEDA36281563}"/>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140044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1BAD-0A7E-A32F-D1C2-C36E3AAF0EB9}"/>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D63C17AF-F129-F599-B5F4-1711AE4E4D07}"/>
              </a:ext>
            </a:extLst>
          </p:cNvPr>
          <p:cNvSpPr/>
          <p:nvPr/>
        </p:nvSpPr>
        <p:spPr>
          <a:xfrm>
            <a:off x="4536400" y="2163225"/>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D09A1BF9-D7D9-A690-0F57-B22AA13F79FA}"/>
              </a:ext>
            </a:extLst>
          </p:cNvPr>
          <p:cNvSpPr txBox="1"/>
          <p:nvPr/>
        </p:nvSpPr>
        <p:spPr>
          <a:xfrm>
            <a:off x="3742255" y="2162332"/>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940B64E9-325E-F35D-1560-A9D6AA1DCB32}"/>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1D954E6A-42FE-181A-8C07-D499AD35C80D}"/>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714A7ECF-E9D3-856A-DBEC-F06C3827A88E}"/>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ADBB5AA6-D5D2-79EC-78A0-BDCB30FDE002}"/>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88E6C5B3-AC6B-5C10-268C-7FC37BDF5B97}"/>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4B6F9316-1D46-9C88-6F72-DB947F3AFD92}"/>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32D1F83-21A7-A1A9-E62C-00F01A257A0B}"/>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E97AC29-BF43-F51F-A39F-9A890C354E24}"/>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9D9954A-0067-7A0C-5BC1-1545D4520D0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BA9DEBAD-59CC-46CD-217D-E2C54F514965}"/>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CCCBF6FB-0CD0-BE3F-C817-532842F7AC9C}"/>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B1359669-3014-663E-563E-DADB9A177FD7}"/>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F745097-C05B-2BAD-9F5E-2BF4AB59515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F88D4424-5575-9719-5F03-763B7E6BE242}"/>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E9976A1B-EE9E-623C-C6C3-D10D7D5CC91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CF5AB3C2-3D2B-8FD8-A373-735FE857F2E0}"/>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B555C84D-69B7-0EDD-37F2-336E5B808E2F}"/>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F611A107-1992-EFBF-4D61-E1B397192134}"/>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7EEF3954-B0E9-2AFD-65F4-29667AB95375}"/>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48063CB2-D256-F824-6D46-1D0F561EA8C2}"/>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8D68933F-85F6-E69E-4CAC-B7CDA7E106DC}"/>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193189B-1189-3956-4E41-000491D9E1A9}"/>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175A3C14-2637-0CD0-27A3-926D026E8F09}"/>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C4BD296E-31CE-CE35-03C1-0357B5477C4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E1C6A82C-70E6-6D6F-F8EE-0336165DCBD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EAC8EE6-0613-CBBA-6BB9-D97EA758B28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676BEF4E-1A54-330E-2579-72FCCF3449B9}"/>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C7C67283-E706-2292-0674-5DD82A14F6A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BF2B9FD-891E-7DAF-8BD6-2D86F043EE1A}"/>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34A4A1BA-86B1-CE35-64CE-2AB7D91CA731}"/>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05FB732D-D68A-DE87-F39B-E8299D036347}"/>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2" name="TextBox 11">
            <a:extLst>
              <a:ext uri="{FF2B5EF4-FFF2-40B4-BE49-F238E27FC236}">
                <a16:creationId xmlns:a16="http://schemas.microsoft.com/office/drawing/2014/main" id="{9E0A0DAE-1FD8-717D-0E4C-8770DA4B0E6C}"/>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8A875AEF-1E5E-33E9-DDA8-7864B2B5C81D}"/>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77DDBA81-581A-9C48-AD82-8AAFF129470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8F29A33D-F992-3495-C85E-E45AEDDDB62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1FDE3223-AF2D-26E1-94FD-1B5CDB55D64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7AB5C58-5C49-B935-412D-8CD362A69246}"/>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8" name="TextBox 17">
            <a:extLst>
              <a:ext uri="{FF2B5EF4-FFF2-40B4-BE49-F238E27FC236}">
                <a16:creationId xmlns:a16="http://schemas.microsoft.com/office/drawing/2014/main" id="{9C3EFBE1-AD24-7941-B61F-5B058A6ECAB3}"/>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2C1A3CCB-B2CF-55EB-FA08-3341888804F8}"/>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BE3E3175-41CB-4CD2-7DDE-018C3B931E50}"/>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3986436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60F8B-F216-64E2-C9D1-D3FE12112393}"/>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9DA29A0D-62FA-429B-C463-A17D0245C13B}"/>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86838C0-F7CE-EF35-AF8D-2E9E1CDF30D7}"/>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A3D982D-3C10-84A1-5B31-126D92E9A70D}"/>
              </a:ext>
            </a:extLst>
          </p:cNvPr>
          <p:cNvSpPr/>
          <p:nvPr/>
        </p:nvSpPr>
        <p:spPr>
          <a:xfrm>
            <a:off x="4536399" y="2646422"/>
            <a:ext cx="1303005"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7E0F5A8D-B4B7-7478-F2CC-5CF59BE7021A}"/>
              </a:ext>
            </a:extLst>
          </p:cNvPr>
          <p:cNvSpPr txBox="1"/>
          <p:nvPr/>
        </p:nvSpPr>
        <p:spPr>
          <a:xfrm>
            <a:off x="3733291" y="2624013"/>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B16EA43-B332-3E90-6D3C-CBDA5590C93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91B7C7B1-675D-FFC5-BEE1-9024CAE75DAE}"/>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A6A6368B-A6E6-8BDD-36D0-727AB3215E60}"/>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91A0493-ABEC-B5F3-6605-D8E4EA1A5E65}"/>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8AFFBF59-4EDB-F692-AF18-DB66F18BF458}"/>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775BE377-B9B2-FDB6-5BE7-C86DCB9C1939}"/>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A73046B5-E25F-A7AD-F3F9-C813047AFF09}"/>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7C4652CE-39A0-605A-E3EC-C0C87E215D30}"/>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0581A5C1-1188-C0E8-86D9-2EE6D52198AE}"/>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C68FAAE-5229-8F3A-755B-846478BA995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A387EDF-3180-514B-DA71-90B60E38ABC1}"/>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39D69128-36C9-96CA-DCE0-2AA14C6673E6}"/>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B5ED5114-FE79-DFEE-72FB-A875E61F98E5}"/>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5457CC3-3866-B12A-7AA0-00ED5E7B9BF7}"/>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0A0E46CA-F333-7498-B882-2A63DB760AB1}"/>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CDBBC7FD-E915-D806-50C6-EEBE8E5C5CDE}"/>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3820E2BF-184B-FF49-B3A3-3F4233A83E42}"/>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92D499DB-4250-C3AA-E8D9-F468151D4131}"/>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B460E3F4-E0B6-A53B-FF5C-4CB385E98449}"/>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ADB0C79-8CEB-CD51-21B0-81B0BDA4D5A2}"/>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C4A6A785-ED04-CC19-06D2-6BB56A5619F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DD1FBEF6-5BE9-7809-511D-49BEBC988514}"/>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731A8E7-67F2-10D2-8E86-60926D1D18DD}"/>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07549530-6B3F-FF0C-011E-3D208DF9D8D7}"/>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F7457214-8393-A72D-1C33-5E9003B2A4BC}"/>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32F2311B-A42E-FA59-55C4-040F1ECFB58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80D1E2E-82D3-6839-2FC6-B1BD1E3E5CA4}"/>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C2E75AF-428D-88BC-EA39-99A002DD238D}"/>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F4D386F9-BE28-28EC-F1D1-B035E277386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4543424B-50F8-3030-5215-A0BFDE7BFF36}"/>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9F742BDE-E0E0-72E6-CC3A-34915A9F6DBE}"/>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E35DA724-DA79-E56C-4ECB-B1D05B47C082}"/>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5E6CE4A7-2BEE-3166-C63E-CE805E3DBA2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6AA97EE-336F-56E2-8EFE-573D2F2EF933}"/>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2812BAC3-A740-B40B-4C99-5E64E570B27F}"/>
              </a:ext>
            </a:extLst>
          </p:cNvPr>
          <p:cNvSpPr/>
          <p:nvPr/>
        </p:nvSpPr>
        <p:spPr>
          <a:xfrm>
            <a:off x="9908615" y="901384"/>
            <a:ext cx="759752" cy="36933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0x01</a:t>
            </a:r>
          </a:p>
        </p:txBody>
      </p:sp>
      <p:sp>
        <p:nvSpPr>
          <p:cNvPr id="18" name="TextBox 17">
            <a:extLst>
              <a:ext uri="{FF2B5EF4-FFF2-40B4-BE49-F238E27FC236}">
                <a16:creationId xmlns:a16="http://schemas.microsoft.com/office/drawing/2014/main" id="{1A4989ED-03BB-E953-CA61-C1E58527EB4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569FDFD7-9A89-BB96-25CB-CC15458501E6}"/>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F137ACB-EB80-0131-FB75-72E13650AB6F}"/>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2980132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5578-0AC4-8192-A9F1-B5C047EE4CCB}"/>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80BCCCE7-9B46-5957-ED10-EFA87DB06C98}"/>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07C2449-610B-E3EA-EE99-AE19A83B2D94}"/>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67B34B58-A416-99F7-38DA-DE0399DF9555}"/>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935A0B1C-CC64-DA31-EC45-735BA543E93F}"/>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B4FEDA8F-9F2C-0CDB-9F5D-9CD40AD23DA9}"/>
              </a:ext>
            </a:extLst>
          </p:cNvPr>
          <p:cNvSpPr/>
          <p:nvPr/>
        </p:nvSpPr>
        <p:spPr>
          <a:xfrm>
            <a:off x="4540883" y="3149339"/>
            <a:ext cx="1303005"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6E59F973-DB4F-4E80-1335-091217C24E74}"/>
              </a:ext>
            </a:extLst>
          </p:cNvPr>
          <p:cNvSpPr txBox="1"/>
          <p:nvPr/>
        </p:nvSpPr>
        <p:spPr>
          <a:xfrm>
            <a:off x="3746738" y="3148446"/>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2718908A-FD1D-B3AA-0FBA-42AEB78854E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2565C489-AE83-74D1-B8CE-D8C67420CB5C}"/>
              </a:ext>
            </a:extLst>
          </p:cNvPr>
          <p:cNvSpPr txBox="1"/>
          <p:nvPr/>
        </p:nvSpPr>
        <p:spPr>
          <a:xfrm>
            <a:off x="3737774" y="361012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405388CA-5190-FC95-7073-8CB5064FAB52}"/>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F58FBFA9-E132-0DD9-A3DB-800DB5E2F54F}"/>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E9B341FC-9F9B-0816-8719-F872D00C4781}"/>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ACEE991-CEF0-4F76-8DB5-BDF8250B7336}"/>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AB94694D-0829-6328-539D-05489CAF32A7}"/>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629E970B-70C9-7BEE-882F-353B6597DF68}"/>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F3132F9C-BA42-A2FB-DF9D-D93E35502495}"/>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2D8A0EE6-C86D-FC50-A098-6F693D516B81}"/>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C9028A5A-1272-D8EF-5C33-BE9CA6FF76B6}"/>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341A39E1-9780-0609-7BA1-E8535A2F3EA5}"/>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BD8D770-D6CE-30C2-99B8-1BC06C1470D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A29AD134-58D6-4741-15E4-51C0137FA3FC}"/>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EA1B361D-916D-F8A6-AEDC-874769BD06E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B5069BC-4AD5-2927-2367-1E666409A489}"/>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A13A3430-691F-6F7D-52B1-7E8D9EBA72F4}"/>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CE8485EA-432A-EA69-E8B4-C40732306F8A}"/>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DE3B9C87-4997-799F-483F-7184D84FE6ED}"/>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F31F7A26-E001-47F0-8B7B-328741D79253}"/>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486087A8-A2E1-50D6-6712-BE714C878331}"/>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D5850F28-6203-E2C5-60B1-953F6ECAF76F}"/>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1D52338A-3797-987A-42EF-24B37844A04E}"/>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D28EC5C7-556C-A66B-C713-D6FDBFB1767D}"/>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FF637CAB-2C07-CDC0-49D9-C07D4DB032CD}"/>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ADC59651-3057-2667-70EA-4FB6DA9951B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C5B7BBAE-4F21-3BF7-7FBA-89A945C9CF3D}"/>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2" name="TextBox 11">
            <a:extLst>
              <a:ext uri="{FF2B5EF4-FFF2-40B4-BE49-F238E27FC236}">
                <a16:creationId xmlns:a16="http://schemas.microsoft.com/office/drawing/2014/main" id="{65C77637-75C9-457E-8FDF-433E291AB34E}"/>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0C033BBC-8E53-D583-6F3D-4D4F42246E52}"/>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08E579EC-9C97-7C72-A016-A586A2E289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DAF76C44-6DB8-D72B-FA92-18C3523092B9}"/>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01D764DA-600E-C1EA-3E7C-055C33E6C8DE}"/>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58C18B66-B003-6548-F857-67DD6FC241B8}"/>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04889D43-2487-304C-8F1A-FD1A4E5DED0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CC9C4DC2-67B6-CFCA-E0C0-D6FD25BCFE94}"/>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EEEE1969-E7BA-AB0B-A9B4-5965B25DC94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850340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BCDCD-9401-59E8-E218-9BBF8771445C}"/>
            </a:ext>
          </a:extLst>
        </p:cNvPr>
        <p:cNvGrpSpPr/>
        <p:nvPr/>
      </p:nvGrpSpPr>
      <p:grpSpPr>
        <a:xfrm>
          <a:off x="0" y="0"/>
          <a:ext cx="0" cy="0"/>
          <a:chOff x="0" y="0"/>
          <a:chExt cx="0" cy="0"/>
        </a:xfrm>
      </p:grpSpPr>
      <p:sp>
        <p:nvSpPr>
          <p:cNvPr id="32" name="Rectangle 31">
            <a:extLst>
              <a:ext uri="{FF2B5EF4-FFF2-40B4-BE49-F238E27FC236}">
                <a16:creationId xmlns:a16="http://schemas.microsoft.com/office/drawing/2014/main" id="{03506051-A355-6DA6-7266-ACE8EE10B35F}"/>
              </a:ext>
            </a:extLst>
          </p:cNvPr>
          <p:cNvSpPr/>
          <p:nvPr/>
        </p:nvSpPr>
        <p:spPr>
          <a:xfrm>
            <a:off x="4536400" y="21632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BD3B6DA8-C794-C25D-89A6-2C48FA594ECD}"/>
              </a:ext>
            </a:extLst>
          </p:cNvPr>
          <p:cNvSpPr txBox="1"/>
          <p:nvPr/>
        </p:nvSpPr>
        <p:spPr>
          <a:xfrm>
            <a:off x="3742255" y="21623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AD4878FA-7A97-8DD7-CC54-319E59771B67}"/>
              </a:ext>
            </a:extLst>
          </p:cNvPr>
          <p:cNvSpPr/>
          <p:nvPr/>
        </p:nvSpPr>
        <p:spPr>
          <a:xfrm>
            <a:off x="4536399" y="26464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0D9B3870-CB1A-E295-A66C-1BA3E75F9A60}"/>
              </a:ext>
            </a:extLst>
          </p:cNvPr>
          <p:cNvSpPr txBox="1"/>
          <p:nvPr/>
        </p:nvSpPr>
        <p:spPr>
          <a:xfrm>
            <a:off x="3733291" y="26240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99F76084-8AB1-B1C7-B33C-4997392484BB}"/>
              </a:ext>
            </a:extLst>
          </p:cNvPr>
          <p:cNvSpPr/>
          <p:nvPr/>
        </p:nvSpPr>
        <p:spPr>
          <a:xfrm>
            <a:off x="4540883" y="3149339"/>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EB396433-A581-6F95-2119-57E4803C8ACB}"/>
              </a:ext>
            </a:extLst>
          </p:cNvPr>
          <p:cNvSpPr txBox="1"/>
          <p:nvPr/>
        </p:nvSpPr>
        <p:spPr>
          <a:xfrm>
            <a:off x="3746738" y="314844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7702554-B6F5-D3F4-E1A3-6EA41A56AB18}"/>
              </a:ext>
            </a:extLst>
          </p:cNvPr>
          <p:cNvSpPr/>
          <p:nvPr/>
        </p:nvSpPr>
        <p:spPr>
          <a:xfrm>
            <a:off x="4540882" y="3632536"/>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BCD2CBF0-E669-8694-BCC1-3BC14288CE09}"/>
              </a:ext>
            </a:extLst>
          </p:cNvPr>
          <p:cNvSpPr txBox="1"/>
          <p:nvPr/>
        </p:nvSpPr>
        <p:spPr>
          <a:xfrm>
            <a:off x="3737774" y="3610127"/>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FB4AC4C2-2783-DD32-F9DB-7B5D01AA8886}"/>
              </a:ext>
            </a:extLst>
          </p:cNvPr>
          <p:cNvSpPr/>
          <p:nvPr/>
        </p:nvSpPr>
        <p:spPr>
          <a:xfrm>
            <a:off x="4536398" y="4144414"/>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98CE6447-5C81-E137-8F88-26E2A86AF0B7}"/>
              </a:ext>
            </a:extLst>
          </p:cNvPr>
          <p:cNvSpPr txBox="1"/>
          <p:nvPr/>
        </p:nvSpPr>
        <p:spPr>
          <a:xfrm>
            <a:off x="3742253" y="414352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7D10A51D-FAD0-98C5-DC49-E68EB702668B}"/>
              </a:ext>
            </a:extLst>
          </p:cNvPr>
          <p:cNvSpPr/>
          <p:nvPr/>
        </p:nvSpPr>
        <p:spPr>
          <a:xfrm>
            <a:off x="4536397" y="4627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CE572DD5-4557-5EF8-037B-36B535FD6494}"/>
              </a:ext>
            </a:extLst>
          </p:cNvPr>
          <p:cNvSpPr txBox="1"/>
          <p:nvPr/>
        </p:nvSpPr>
        <p:spPr>
          <a:xfrm>
            <a:off x="3733289" y="460520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3" name="Rectangle 82">
            <a:extLst>
              <a:ext uri="{FF2B5EF4-FFF2-40B4-BE49-F238E27FC236}">
                <a16:creationId xmlns:a16="http://schemas.microsoft.com/office/drawing/2014/main" id="{536C45B4-EA8F-57B5-E086-03B6C9F18259}"/>
              </a:ext>
            </a:extLst>
          </p:cNvPr>
          <p:cNvSpPr/>
          <p:nvPr/>
        </p:nvSpPr>
        <p:spPr>
          <a:xfrm>
            <a:off x="10664333" y="2170851"/>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9F699FCF-7F07-B631-C5EB-E8E276C39CCF}"/>
              </a:ext>
            </a:extLst>
          </p:cNvPr>
          <p:cNvSpPr txBox="1"/>
          <p:nvPr/>
        </p:nvSpPr>
        <p:spPr>
          <a:xfrm>
            <a:off x="9870188" y="216995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4933DB81-CABE-327F-3D62-0FCA912DE52C}"/>
              </a:ext>
            </a:extLst>
          </p:cNvPr>
          <p:cNvSpPr/>
          <p:nvPr/>
        </p:nvSpPr>
        <p:spPr>
          <a:xfrm>
            <a:off x="10664332" y="265404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E40EFA3B-41B3-2236-56DD-74934FB05E9D}"/>
              </a:ext>
            </a:extLst>
          </p:cNvPr>
          <p:cNvSpPr txBox="1"/>
          <p:nvPr/>
        </p:nvSpPr>
        <p:spPr>
          <a:xfrm>
            <a:off x="9861224" y="263163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ACFA01E4-4B6F-9EB0-CEFC-33ACA983148E}"/>
              </a:ext>
            </a:extLst>
          </p:cNvPr>
          <p:cNvSpPr/>
          <p:nvPr/>
        </p:nvSpPr>
        <p:spPr>
          <a:xfrm>
            <a:off x="10668816" y="315696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4B65552C-8CD5-AC39-9E56-48FE44F322EE}"/>
              </a:ext>
            </a:extLst>
          </p:cNvPr>
          <p:cNvSpPr txBox="1"/>
          <p:nvPr/>
        </p:nvSpPr>
        <p:spPr>
          <a:xfrm>
            <a:off x="9874671" y="315607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1A4BD766-A149-4B7F-8115-DE78224EE7B3}"/>
              </a:ext>
            </a:extLst>
          </p:cNvPr>
          <p:cNvSpPr/>
          <p:nvPr/>
        </p:nvSpPr>
        <p:spPr>
          <a:xfrm>
            <a:off x="10668815" y="3640162"/>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E869D88A-968F-EA9E-826B-3713DC8F4DC3}"/>
              </a:ext>
            </a:extLst>
          </p:cNvPr>
          <p:cNvSpPr txBox="1"/>
          <p:nvPr/>
        </p:nvSpPr>
        <p:spPr>
          <a:xfrm>
            <a:off x="9865707" y="3617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2DC0A98E-252C-DB7F-1BD8-E60E4FE6C44F}"/>
              </a:ext>
            </a:extLst>
          </p:cNvPr>
          <p:cNvSpPr/>
          <p:nvPr/>
        </p:nvSpPr>
        <p:spPr>
          <a:xfrm>
            <a:off x="10664331" y="415204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8F2B7DF4-226B-AA2A-1785-29FE1E0E4C66}"/>
              </a:ext>
            </a:extLst>
          </p:cNvPr>
          <p:cNvSpPr txBox="1"/>
          <p:nvPr/>
        </p:nvSpPr>
        <p:spPr>
          <a:xfrm>
            <a:off x="9870186" y="415114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812E4E6-050C-9A63-79C9-AECAB235C986}"/>
              </a:ext>
            </a:extLst>
          </p:cNvPr>
          <p:cNvSpPr/>
          <p:nvPr/>
        </p:nvSpPr>
        <p:spPr>
          <a:xfrm>
            <a:off x="10664330" y="46352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ADE5D8B2-B6CE-645E-08B8-5233E9FB24FD}"/>
              </a:ext>
            </a:extLst>
          </p:cNvPr>
          <p:cNvSpPr txBox="1"/>
          <p:nvPr/>
        </p:nvSpPr>
        <p:spPr>
          <a:xfrm>
            <a:off x="9861222" y="46128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3" name="Title 102">
            <a:extLst>
              <a:ext uri="{FF2B5EF4-FFF2-40B4-BE49-F238E27FC236}">
                <a16:creationId xmlns:a16="http://schemas.microsoft.com/office/drawing/2014/main" id="{8C153552-3291-EF05-EFDF-FA6E144F8E88}"/>
              </a:ext>
            </a:extLst>
          </p:cNvPr>
          <p:cNvSpPr>
            <a:spLocks noGrp="1"/>
          </p:cNvSpPr>
          <p:nvPr>
            <p:ph type="title"/>
          </p:nvPr>
        </p:nvSpPr>
        <p:spPr/>
        <p:txBody>
          <a:bodyPr/>
          <a:lstStyle/>
          <a:p>
            <a:r>
              <a:rPr lang="en-US" dirty="0"/>
              <a:t>Our first Program</a:t>
            </a:r>
          </a:p>
        </p:txBody>
      </p:sp>
      <p:sp>
        <p:nvSpPr>
          <p:cNvPr id="2" name="Rectangle 1">
            <a:extLst>
              <a:ext uri="{FF2B5EF4-FFF2-40B4-BE49-F238E27FC236}">
                <a16:creationId xmlns:a16="http://schemas.microsoft.com/office/drawing/2014/main" id="{898D91C4-A90C-D488-F5AB-5E48F8655109}"/>
              </a:ext>
            </a:extLst>
          </p:cNvPr>
          <p:cNvSpPr/>
          <p:nvPr/>
        </p:nvSpPr>
        <p:spPr>
          <a:xfrm>
            <a:off x="10664330" y="5130537"/>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3" name="TextBox 2">
            <a:extLst>
              <a:ext uri="{FF2B5EF4-FFF2-40B4-BE49-F238E27FC236}">
                <a16:creationId xmlns:a16="http://schemas.microsoft.com/office/drawing/2014/main" id="{68E932C5-A4C2-BE56-0151-9913EEC86F18}"/>
              </a:ext>
            </a:extLst>
          </p:cNvPr>
          <p:cNvSpPr txBox="1"/>
          <p:nvPr/>
        </p:nvSpPr>
        <p:spPr>
          <a:xfrm>
            <a:off x="9861222" y="510812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4" name="Rectangle 3">
            <a:extLst>
              <a:ext uri="{FF2B5EF4-FFF2-40B4-BE49-F238E27FC236}">
                <a16:creationId xmlns:a16="http://schemas.microsoft.com/office/drawing/2014/main" id="{17CD6F48-5ECD-5B5E-63D1-B8CCCE42E9E0}"/>
              </a:ext>
            </a:extLst>
          </p:cNvPr>
          <p:cNvSpPr/>
          <p:nvPr/>
        </p:nvSpPr>
        <p:spPr>
          <a:xfrm>
            <a:off x="4536397" y="514196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5" name="TextBox 4">
            <a:extLst>
              <a:ext uri="{FF2B5EF4-FFF2-40B4-BE49-F238E27FC236}">
                <a16:creationId xmlns:a16="http://schemas.microsoft.com/office/drawing/2014/main" id="{CD196148-A79C-5007-81DA-ADD3D5756CC1}"/>
              </a:ext>
            </a:extLst>
          </p:cNvPr>
          <p:cNvSpPr txBox="1"/>
          <p:nvPr/>
        </p:nvSpPr>
        <p:spPr>
          <a:xfrm>
            <a:off x="3733289" y="511955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0x06</a:t>
            </a:r>
          </a:p>
        </p:txBody>
      </p:sp>
      <p:sp>
        <p:nvSpPr>
          <p:cNvPr id="6" name="TextBox 5">
            <a:extLst>
              <a:ext uri="{FF2B5EF4-FFF2-40B4-BE49-F238E27FC236}">
                <a16:creationId xmlns:a16="http://schemas.microsoft.com/office/drawing/2014/main" id="{FA659F67-4265-9D44-A4C1-45E487D89AE4}"/>
              </a:ext>
            </a:extLst>
          </p:cNvPr>
          <p:cNvSpPr txBox="1"/>
          <p:nvPr/>
        </p:nvSpPr>
        <p:spPr>
          <a:xfrm>
            <a:off x="5897448" y="2195872"/>
            <a:ext cx="3147015" cy="280076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 again</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BRK</a:t>
            </a: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2B55C6A0-0342-E85F-F03A-03DFDAA68D12}"/>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0" name="TextBox 9">
            <a:extLst>
              <a:ext uri="{FF2B5EF4-FFF2-40B4-BE49-F238E27FC236}">
                <a16:creationId xmlns:a16="http://schemas.microsoft.com/office/drawing/2014/main" id="{6DFD73F1-0028-F0F0-C3E0-363510BC31B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11" name="Rectangle 10">
            <a:extLst>
              <a:ext uri="{FF2B5EF4-FFF2-40B4-BE49-F238E27FC236}">
                <a16:creationId xmlns:a16="http://schemas.microsoft.com/office/drawing/2014/main" id="{43B2F35F-B88D-FF4F-CF36-6850CBC822E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0x03</a:t>
            </a:r>
          </a:p>
        </p:txBody>
      </p:sp>
      <p:sp>
        <p:nvSpPr>
          <p:cNvPr id="12" name="TextBox 11">
            <a:extLst>
              <a:ext uri="{FF2B5EF4-FFF2-40B4-BE49-F238E27FC236}">
                <a16:creationId xmlns:a16="http://schemas.microsoft.com/office/drawing/2014/main" id="{F40D9592-4576-BA3D-97A7-38953C2224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13" name="Rectangle 12">
            <a:extLst>
              <a:ext uri="{FF2B5EF4-FFF2-40B4-BE49-F238E27FC236}">
                <a16:creationId xmlns:a16="http://schemas.microsoft.com/office/drawing/2014/main" id="{C7CA6F1F-AFD7-584E-F3A8-3460FCE43701}"/>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14" name="TextBox 13">
            <a:extLst>
              <a:ext uri="{FF2B5EF4-FFF2-40B4-BE49-F238E27FC236}">
                <a16:creationId xmlns:a16="http://schemas.microsoft.com/office/drawing/2014/main" id="{4AB0D854-A319-879A-09BF-0892DEF817DE}"/>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15" name="Rectangle 14">
            <a:extLst>
              <a:ext uri="{FF2B5EF4-FFF2-40B4-BE49-F238E27FC236}">
                <a16:creationId xmlns:a16="http://schemas.microsoft.com/office/drawing/2014/main" id="{9C3F710B-3330-6F2D-C7E5-7020CE6C9856}"/>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16" name="TextBox 15">
            <a:extLst>
              <a:ext uri="{FF2B5EF4-FFF2-40B4-BE49-F238E27FC236}">
                <a16:creationId xmlns:a16="http://schemas.microsoft.com/office/drawing/2014/main" id="{CB69CC6A-B948-6F9C-7BBB-4461EB34A78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17" name="Rectangle 16">
            <a:extLst>
              <a:ext uri="{FF2B5EF4-FFF2-40B4-BE49-F238E27FC236}">
                <a16:creationId xmlns:a16="http://schemas.microsoft.com/office/drawing/2014/main" id="{77425A10-CD97-29D3-EA85-EB83EB88EB5C}"/>
              </a:ext>
            </a:extLst>
          </p:cNvPr>
          <p:cNvSpPr/>
          <p:nvPr/>
        </p:nvSpPr>
        <p:spPr>
          <a:xfrm>
            <a:off x="9908615" y="901384"/>
            <a:ext cx="759752" cy="36933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0x02</a:t>
            </a:r>
          </a:p>
        </p:txBody>
      </p:sp>
      <p:sp>
        <p:nvSpPr>
          <p:cNvPr id="18" name="TextBox 17">
            <a:extLst>
              <a:ext uri="{FF2B5EF4-FFF2-40B4-BE49-F238E27FC236}">
                <a16:creationId xmlns:a16="http://schemas.microsoft.com/office/drawing/2014/main" id="{5FD15D39-EF3B-0F47-9B80-9FDC9E811B27}"/>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19" name="Rectangle 18">
            <a:extLst>
              <a:ext uri="{FF2B5EF4-FFF2-40B4-BE49-F238E27FC236}">
                <a16:creationId xmlns:a16="http://schemas.microsoft.com/office/drawing/2014/main" id="{65FD7B7A-B483-4272-B155-AB5AA69B9CA1}"/>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0" name="TextBox 19">
            <a:extLst>
              <a:ext uri="{FF2B5EF4-FFF2-40B4-BE49-F238E27FC236}">
                <a16:creationId xmlns:a16="http://schemas.microsoft.com/office/drawing/2014/main" id="{987FB2E9-410B-DBAA-506E-4A7568E663C8}"/>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Tree>
    <p:extLst>
      <p:ext uri="{BB962C8B-B14F-4D97-AF65-F5344CB8AC3E}">
        <p14:creationId xmlns:p14="http://schemas.microsoft.com/office/powerpoint/2010/main" val="1996001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04D32-D529-7114-6B79-2C887E6C456B}"/>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1B8FA579-9F7C-3CAD-7FD5-397E2F1ACE05}"/>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68331B19-4119-02A2-B0C0-E0762FEB2EC5}"/>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F0E908F3-47A7-920C-CA3E-C16FAF7B75DE}"/>
              </a:ext>
            </a:extLst>
          </p:cNvPr>
          <p:cNvSpPr>
            <a:spLocks noGrp="1"/>
          </p:cNvSpPr>
          <p:nvPr>
            <p:ph idx="1"/>
          </p:nvPr>
        </p:nvSpPr>
        <p:spPr>
          <a:xfrm>
            <a:off x="630936" y="2807208"/>
            <a:ext cx="3429000" cy="3410712"/>
          </a:xfrm>
        </p:spPr>
        <p:txBody>
          <a:bodyPr anchor="t">
            <a:normAutofit/>
          </a:bodyPr>
          <a:lstStyle/>
          <a:p>
            <a:r>
              <a:rPr lang="en-US" sz="2200" dirty="0"/>
              <a:t>There is a lot of overlap between the CDC6504 and our two instruction CPU….</a:t>
            </a:r>
          </a:p>
        </p:txBody>
      </p:sp>
    </p:spTree>
    <p:extLst>
      <p:ext uri="{BB962C8B-B14F-4D97-AF65-F5344CB8AC3E}">
        <p14:creationId xmlns:p14="http://schemas.microsoft.com/office/powerpoint/2010/main" val="1653602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3B2AC-66F9-A52E-DDEB-8CD3765F58B6}"/>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DC528740-8913-24E5-1E82-DC2B76543DE6}"/>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E73F5D13-B1F2-D861-E4A1-65F8F15FC1D2}"/>
              </a:ext>
            </a:extLst>
          </p:cNvPr>
          <p:cNvSpPr>
            <a:spLocks noGrp="1"/>
          </p:cNvSpPr>
          <p:nvPr>
            <p:ph type="title"/>
          </p:nvPr>
        </p:nvSpPr>
        <p:spPr>
          <a:xfrm>
            <a:off x="630935" y="639520"/>
            <a:ext cx="3776941" cy="1719072"/>
          </a:xfrm>
        </p:spPr>
        <p:txBody>
          <a:bodyPr anchor="b">
            <a:noAutofit/>
          </a:bodyPr>
          <a:lstStyle/>
          <a:p>
            <a:r>
              <a:rPr lang="en-US" sz="4000" dirty="0"/>
              <a:t>Our CPU from Logic, Gates, Transistors</a:t>
            </a:r>
          </a:p>
        </p:txBody>
      </p:sp>
      <p:sp>
        <p:nvSpPr>
          <p:cNvPr id="9" name="Content Placeholder 8">
            <a:extLst>
              <a:ext uri="{FF2B5EF4-FFF2-40B4-BE49-F238E27FC236}">
                <a16:creationId xmlns:a16="http://schemas.microsoft.com/office/drawing/2014/main" id="{98D8ACA9-E145-CD18-8F48-E1205FC3619F}"/>
              </a:ext>
            </a:extLst>
          </p:cNvPr>
          <p:cNvSpPr>
            <a:spLocks noGrp="1"/>
          </p:cNvSpPr>
          <p:nvPr>
            <p:ph idx="1"/>
          </p:nvPr>
        </p:nvSpPr>
        <p:spPr>
          <a:xfrm>
            <a:off x="630936" y="2807208"/>
            <a:ext cx="3429000" cy="3410712"/>
          </a:xfrm>
        </p:spPr>
        <p:txBody>
          <a:bodyPr anchor="t">
            <a:normAutofit/>
          </a:bodyPr>
          <a:lstStyle/>
          <a:p>
            <a:r>
              <a:rPr lang="en-US" sz="2200" dirty="0"/>
              <a:t>Our CPU implements two instructions</a:t>
            </a:r>
          </a:p>
          <a:p>
            <a:pPr lvl="1"/>
            <a:r>
              <a:rPr lang="en-US" sz="1800" dirty="0"/>
              <a:t>Zero Register</a:t>
            </a:r>
          </a:p>
          <a:p>
            <a:pPr lvl="1"/>
            <a:r>
              <a:rPr lang="en-US" sz="1800" dirty="0"/>
              <a:t>Increment Register</a:t>
            </a:r>
          </a:p>
          <a:p>
            <a:r>
              <a:rPr lang="en-US" sz="2200" dirty="0"/>
              <a:t>There is no program counter because there is no instruction memory</a:t>
            </a:r>
          </a:p>
          <a:p>
            <a:r>
              <a:rPr lang="en-US" sz="2200" dirty="0"/>
              <a:t>But….</a:t>
            </a:r>
          </a:p>
        </p:txBody>
      </p:sp>
      <p:sp>
        <p:nvSpPr>
          <p:cNvPr id="3" name="Rectangle 2">
            <a:extLst>
              <a:ext uri="{FF2B5EF4-FFF2-40B4-BE49-F238E27FC236}">
                <a16:creationId xmlns:a16="http://schemas.microsoft.com/office/drawing/2014/main" id="{8472BD87-1732-F9DD-4263-102587EB6AEE}"/>
              </a:ext>
            </a:extLst>
          </p:cNvPr>
          <p:cNvSpPr/>
          <p:nvPr/>
        </p:nvSpPr>
        <p:spPr>
          <a:xfrm>
            <a:off x="8839200" y="2358592"/>
            <a:ext cx="2727158"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BC4CBF-BE36-02C7-7171-C21C5C5CFDB3}"/>
              </a:ext>
            </a:extLst>
          </p:cNvPr>
          <p:cNvSpPr/>
          <p:nvPr/>
        </p:nvSpPr>
        <p:spPr>
          <a:xfrm>
            <a:off x="7474874" y="2566737"/>
            <a:ext cx="1196219" cy="1700462"/>
          </a:xfrm>
          <a:prstGeom prst="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7EAE8-96BC-C54A-7818-07DFFC81E9D4}"/>
              </a:ext>
            </a:extLst>
          </p:cNvPr>
          <p:cNvSpPr txBox="1"/>
          <p:nvPr/>
        </p:nvSpPr>
        <p:spPr>
          <a:xfrm>
            <a:off x="9360272" y="1244399"/>
            <a:ext cx="1685013" cy="523220"/>
          </a:xfrm>
          <a:prstGeom prst="rect">
            <a:avLst/>
          </a:prstGeom>
          <a:noFill/>
        </p:spPr>
        <p:txBody>
          <a:bodyPr wrap="none" rtlCol="0">
            <a:spAutoFit/>
          </a:bodyPr>
          <a:lstStyle/>
          <a:p>
            <a:r>
              <a:rPr lang="en-US" sz="2800" dirty="0"/>
              <a:t>Increment</a:t>
            </a:r>
          </a:p>
        </p:txBody>
      </p:sp>
      <p:sp>
        <p:nvSpPr>
          <p:cNvPr id="6" name="TextBox 5">
            <a:extLst>
              <a:ext uri="{FF2B5EF4-FFF2-40B4-BE49-F238E27FC236}">
                <a16:creationId xmlns:a16="http://schemas.microsoft.com/office/drawing/2014/main" id="{608ED942-CDD2-C972-8744-269D280623BD}"/>
              </a:ext>
            </a:extLst>
          </p:cNvPr>
          <p:cNvSpPr txBox="1"/>
          <p:nvPr/>
        </p:nvSpPr>
        <p:spPr>
          <a:xfrm>
            <a:off x="7452905" y="5597297"/>
            <a:ext cx="1358321" cy="523220"/>
          </a:xfrm>
          <a:prstGeom prst="rect">
            <a:avLst/>
          </a:prstGeom>
          <a:noFill/>
        </p:spPr>
        <p:txBody>
          <a:bodyPr wrap="none" rtlCol="0">
            <a:spAutoFit/>
          </a:bodyPr>
          <a:lstStyle/>
          <a:p>
            <a:r>
              <a:rPr lang="en-US" sz="2800" dirty="0"/>
              <a:t>Register</a:t>
            </a:r>
          </a:p>
        </p:txBody>
      </p:sp>
      <p:sp>
        <p:nvSpPr>
          <p:cNvPr id="7" name="TextBox 6">
            <a:extLst>
              <a:ext uri="{FF2B5EF4-FFF2-40B4-BE49-F238E27FC236}">
                <a16:creationId xmlns:a16="http://schemas.microsoft.com/office/drawing/2014/main" id="{6BB390A5-A0E9-0D4B-D93C-4EEDB7525076}"/>
              </a:ext>
            </a:extLst>
          </p:cNvPr>
          <p:cNvSpPr txBox="1"/>
          <p:nvPr/>
        </p:nvSpPr>
        <p:spPr>
          <a:xfrm>
            <a:off x="4059936" y="1408394"/>
            <a:ext cx="1767600" cy="523220"/>
          </a:xfrm>
          <a:prstGeom prst="rect">
            <a:avLst/>
          </a:prstGeom>
          <a:noFill/>
        </p:spPr>
        <p:txBody>
          <a:bodyPr wrap="none" rtlCol="0">
            <a:spAutoFit/>
          </a:bodyPr>
          <a:lstStyle/>
          <a:p>
            <a:r>
              <a:rPr lang="en-US" sz="2800" dirty="0"/>
              <a:t>Instruction</a:t>
            </a:r>
          </a:p>
        </p:txBody>
      </p:sp>
      <p:sp>
        <p:nvSpPr>
          <p:cNvPr id="10" name="TextBox 9">
            <a:extLst>
              <a:ext uri="{FF2B5EF4-FFF2-40B4-BE49-F238E27FC236}">
                <a16:creationId xmlns:a16="http://schemas.microsoft.com/office/drawing/2014/main" id="{D3D8A0F7-F629-D52E-3489-8DBEC2717B82}"/>
              </a:ext>
            </a:extLst>
          </p:cNvPr>
          <p:cNvSpPr txBox="1"/>
          <p:nvPr/>
        </p:nvSpPr>
        <p:spPr>
          <a:xfrm>
            <a:off x="4658251" y="4716906"/>
            <a:ext cx="1289392" cy="954107"/>
          </a:xfrm>
          <a:prstGeom prst="rect">
            <a:avLst/>
          </a:prstGeom>
          <a:noFill/>
        </p:spPr>
        <p:txBody>
          <a:bodyPr wrap="none" rtlCol="0">
            <a:spAutoFit/>
          </a:bodyPr>
          <a:lstStyle/>
          <a:p>
            <a:pPr algn="ctr"/>
            <a:r>
              <a:rPr lang="en-US" sz="2800" dirty="0"/>
              <a:t>Decode</a:t>
            </a:r>
          </a:p>
          <a:p>
            <a:pPr algn="ctr"/>
            <a:r>
              <a:rPr lang="en-US" sz="2800" dirty="0"/>
              <a:t>Logic</a:t>
            </a:r>
          </a:p>
        </p:txBody>
      </p:sp>
      <p:cxnSp>
        <p:nvCxnSpPr>
          <p:cNvPr id="12" name="Straight Arrow Connector 11">
            <a:extLst>
              <a:ext uri="{FF2B5EF4-FFF2-40B4-BE49-F238E27FC236}">
                <a16:creationId xmlns:a16="http://schemas.microsoft.com/office/drawing/2014/main" id="{688AE7C6-CBA0-C3A4-5842-E6CB764E9017}"/>
              </a:ext>
            </a:extLst>
          </p:cNvPr>
          <p:cNvCxnSpPr>
            <a:cxnSpLocks/>
            <a:stCxn id="10" idx="0"/>
          </p:cNvCxnSpPr>
          <p:nvPr/>
        </p:nvCxnSpPr>
        <p:spPr>
          <a:xfrm flipV="1">
            <a:off x="5302947" y="3429000"/>
            <a:ext cx="793053" cy="1287906"/>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86EBFA0-CADE-8376-A4ED-09214A2D4F75}"/>
              </a:ext>
            </a:extLst>
          </p:cNvPr>
          <p:cNvCxnSpPr>
            <a:cxnSpLocks/>
            <a:stCxn id="6" idx="0"/>
            <a:endCxn id="4" idx="2"/>
          </p:cNvCxnSpPr>
          <p:nvPr/>
        </p:nvCxnSpPr>
        <p:spPr>
          <a:xfrm flipH="1" flipV="1">
            <a:off x="8072984" y="4267199"/>
            <a:ext cx="59082" cy="1330098"/>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1818A1-2DA6-844A-5A44-1A6190AD8E84}"/>
              </a:ext>
            </a:extLst>
          </p:cNvPr>
          <p:cNvCxnSpPr>
            <a:cxnSpLocks/>
            <a:endCxn id="3" idx="0"/>
          </p:cNvCxnSpPr>
          <p:nvPr/>
        </p:nvCxnSpPr>
        <p:spPr>
          <a:xfrm>
            <a:off x="10202779" y="1767619"/>
            <a:ext cx="0" cy="590973"/>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A1DD8D-C65B-FAC0-F1C8-061590EEBD23}"/>
              </a:ext>
            </a:extLst>
          </p:cNvPr>
          <p:cNvCxnSpPr>
            <a:cxnSpLocks/>
            <a:stCxn id="7" idx="2"/>
          </p:cNvCxnSpPr>
          <p:nvPr/>
        </p:nvCxnSpPr>
        <p:spPr>
          <a:xfrm>
            <a:off x="4943736" y="1931614"/>
            <a:ext cx="221822" cy="87559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82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11100010</a:t>
            </a:r>
          </a:p>
          <a:p>
            <a:pPr algn="ctr">
              <a:buClr>
                <a:srgbClr val="008080"/>
              </a:buClr>
              <a:buSzPct val="25000"/>
            </a:pPr>
            <a:r>
              <a:rPr lang="en-US" sz="1950" b="1" dirty="0">
                <a:solidFill>
                  <a:schemeClr val="accent4"/>
                </a:solidFill>
                <a:latin typeface="Courier"/>
                <a:ea typeface="Courier"/>
                <a:cs typeface="Courier"/>
                <a:sym typeface="Courier New"/>
              </a:rPr>
              <a:t>11101000</a:t>
            </a:r>
          </a:p>
        </p:txBody>
      </p:sp>
      <p:sp>
        <p:nvSpPr>
          <p:cNvPr id="2" name="TextBox 1">
            <a:extLst>
              <a:ext uri="{FF2B5EF4-FFF2-40B4-BE49-F238E27FC236}">
                <a16:creationId xmlns:a16="http://schemas.microsoft.com/office/drawing/2014/main" id="{4F4ADE9D-6F05-B195-E416-43B23F767D6B}"/>
              </a:ext>
            </a:extLst>
          </p:cNvPr>
          <p:cNvSpPr txBox="1"/>
          <p:nvPr/>
        </p:nvSpPr>
        <p:spPr>
          <a:xfrm>
            <a:off x="685605" y="4343622"/>
            <a:ext cx="2876941" cy="1200329"/>
          </a:xfrm>
          <a:prstGeom prst="rect">
            <a:avLst/>
          </a:prstGeom>
          <a:noFill/>
        </p:spPr>
        <p:txBody>
          <a:bodyPr wrap="none" rtlCol="0">
            <a:spAutoFit/>
          </a:bodyPr>
          <a:lstStyle/>
          <a:p>
            <a:pPr algn="ctr"/>
            <a:r>
              <a:rPr lang="en-US" sz="2400" dirty="0">
                <a:solidFill>
                  <a:schemeClr val="bg1"/>
                </a:solidFill>
              </a:rPr>
              <a:t>Python for Everybody</a:t>
            </a:r>
          </a:p>
          <a:p>
            <a:pPr algn="ctr"/>
            <a:r>
              <a:rPr lang="en-US" sz="2400" dirty="0">
                <a:solidFill>
                  <a:schemeClr val="bg1"/>
                </a:solidFill>
              </a:rPr>
              <a:t>Chapter 1</a:t>
            </a:r>
          </a:p>
          <a:p>
            <a:pPr algn="ctr"/>
            <a:r>
              <a:rPr lang="en-US" sz="2400" dirty="0">
                <a:solidFill>
                  <a:schemeClr val="bg1"/>
                </a:solidFill>
              </a:rPr>
              <a:t>Slide 19</a:t>
            </a:r>
          </a:p>
        </p:txBody>
      </p:sp>
    </p:spTree>
    <p:extLst>
      <p:ext uri="{BB962C8B-B14F-4D97-AF65-F5344CB8AC3E}">
        <p14:creationId xmlns:p14="http://schemas.microsoft.com/office/powerpoint/2010/main" val="32878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29657-A28B-4DDF-7D59-E8DDF83170E9}"/>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68CC5B71-4356-A8A0-F9EB-6AB585A45969}"/>
              </a:ext>
            </a:extLst>
          </p:cNvPr>
          <p:cNvPicPr>
            <a:picLocks noChangeAspect="1"/>
          </p:cNvPicPr>
          <p:nvPr/>
        </p:nvPicPr>
        <p:blipFill>
          <a:blip r:embed="rId2"/>
          <a:stretch>
            <a:fillRect/>
          </a:stretch>
        </p:blipFill>
        <p:spPr>
          <a:xfrm>
            <a:off x="4762066" y="528764"/>
            <a:ext cx="6740000" cy="3983800"/>
          </a:xfrm>
          <a:prstGeom prst="rect">
            <a:avLst/>
          </a:prstGeom>
        </p:spPr>
      </p:pic>
      <p:sp>
        <p:nvSpPr>
          <p:cNvPr id="8" name="Title 7">
            <a:extLst>
              <a:ext uri="{FF2B5EF4-FFF2-40B4-BE49-F238E27FC236}">
                <a16:creationId xmlns:a16="http://schemas.microsoft.com/office/drawing/2014/main" id="{94EAF5B6-0B88-533F-E80C-488E26D5BFC2}"/>
              </a:ext>
            </a:extLst>
          </p:cNvPr>
          <p:cNvSpPr>
            <a:spLocks noGrp="1"/>
          </p:cNvSpPr>
          <p:nvPr>
            <p:ph type="title"/>
          </p:nvPr>
        </p:nvSpPr>
        <p:spPr>
          <a:xfrm>
            <a:off x="630935" y="639520"/>
            <a:ext cx="3776941" cy="1719072"/>
          </a:xfrm>
        </p:spPr>
        <p:txBody>
          <a:bodyPr anchor="b">
            <a:normAutofit/>
          </a:bodyPr>
          <a:lstStyle/>
          <a:p>
            <a:r>
              <a:rPr lang="en-US" sz="5400" dirty="0"/>
              <a:t>Looking closer</a:t>
            </a:r>
          </a:p>
        </p:txBody>
      </p:sp>
      <p:sp>
        <p:nvSpPr>
          <p:cNvPr id="9" name="Content Placeholder 8">
            <a:extLst>
              <a:ext uri="{FF2B5EF4-FFF2-40B4-BE49-F238E27FC236}">
                <a16:creationId xmlns:a16="http://schemas.microsoft.com/office/drawing/2014/main" id="{F24FAAF8-3A59-F650-DCBC-E24CFF348690}"/>
              </a:ext>
            </a:extLst>
          </p:cNvPr>
          <p:cNvSpPr>
            <a:spLocks noGrp="1"/>
          </p:cNvSpPr>
          <p:nvPr>
            <p:ph idx="1"/>
          </p:nvPr>
        </p:nvSpPr>
        <p:spPr>
          <a:xfrm>
            <a:off x="630936" y="2807208"/>
            <a:ext cx="3429000" cy="3410712"/>
          </a:xfrm>
        </p:spPr>
        <p:txBody>
          <a:bodyPr anchor="t">
            <a:normAutofit/>
          </a:bodyPr>
          <a:lstStyle/>
          <a:p>
            <a:r>
              <a:rPr lang="en-US" sz="2200" dirty="0"/>
              <a:t>These two instructions are the equivalent to the zero (clear the latch) and one (increment the latch) from our hand-built CPU</a:t>
            </a:r>
          </a:p>
          <a:p>
            <a:r>
              <a:rPr lang="en-US" sz="2200" dirty="0"/>
              <a:t>The 6502 has 8-bit registers</a:t>
            </a:r>
          </a:p>
        </p:txBody>
      </p:sp>
      <p:cxnSp>
        <p:nvCxnSpPr>
          <p:cNvPr id="25" name="Straight Arrow Connector 24">
            <a:extLst>
              <a:ext uri="{FF2B5EF4-FFF2-40B4-BE49-F238E27FC236}">
                <a16:creationId xmlns:a16="http://schemas.microsoft.com/office/drawing/2014/main" id="{6C7625FB-1287-0F09-7443-9ECA30B29B52}"/>
              </a:ext>
            </a:extLst>
          </p:cNvPr>
          <p:cNvCxnSpPr>
            <a:cxnSpLocks/>
          </p:cNvCxnSpPr>
          <p:nvPr/>
        </p:nvCxnSpPr>
        <p:spPr>
          <a:xfrm flipH="1" flipV="1">
            <a:off x="5333090" y="2520664"/>
            <a:ext cx="1160409" cy="2420815"/>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3A26DD-50D8-E81E-C117-C46ED8935C7A}"/>
              </a:ext>
            </a:extLst>
          </p:cNvPr>
          <p:cNvCxnSpPr>
            <a:cxnSpLocks/>
          </p:cNvCxnSpPr>
          <p:nvPr/>
        </p:nvCxnSpPr>
        <p:spPr>
          <a:xfrm flipV="1">
            <a:off x="7653907" y="2999874"/>
            <a:ext cx="431491" cy="2055469"/>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F366BC9-C529-D85D-E2DC-4D801068DC9A}"/>
              </a:ext>
            </a:extLst>
          </p:cNvPr>
          <p:cNvSpPr/>
          <p:nvPr/>
        </p:nvSpPr>
        <p:spPr>
          <a:xfrm>
            <a:off x="5908000" y="5055343"/>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11" name="Rectangle 10">
            <a:extLst>
              <a:ext uri="{FF2B5EF4-FFF2-40B4-BE49-F238E27FC236}">
                <a16:creationId xmlns:a16="http://schemas.microsoft.com/office/drawing/2014/main" id="{A44CC02A-FC7F-579F-FEA6-DEE63A7EBFA6}"/>
              </a:ext>
            </a:extLst>
          </p:cNvPr>
          <p:cNvSpPr/>
          <p:nvPr/>
        </p:nvSpPr>
        <p:spPr>
          <a:xfrm>
            <a:off x="5907999" y="553854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13" name="TextBox 12">
            <a:extLst>
              <a:ext uri="{FF2B5EF4-FFF2-40B4-BE49-F238E27FC236}">
                <a16:creationId xmlns:a16="http://schemas.microsoft.com/office/drawing/2014/main" id="{5C19FF94-E61E-1C25-7919-423D44262D8D}"/>
              </a:ext>
            </a:extLst>
          </p:cNvPr>
          <p:cNvSpPr txBox="1"/>
          <p:nvPr/>
        </p:nvSpPr>
        <p:spPr>
          <a:xfrm>
            <a:off x="7269048" y="5087990"/>
            <a:ext cx="3023585" cy="830997"/>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CLX  ; Clear X register</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INX  ; Increment X</a:t>
            </a:r>
          </a:p>
        </p:txBody>
      </p:sp>
    </p:spTree>
    <p:extLst>
      <p:ext uri="{BB962C8B-B14F-4D97-AF65-F5344CB8AC3E}">
        <p14:creationId xmlns:p14="http://schemas.microsoft.com/office/powerpoint/2010/main" val="2899625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8F10A-E771-0A8A-A236-4965EDF81002}"/>
            </a:ext>
          </a:extLst>
        </p:cNvPr>
        <p:cNvGrpSpPr/>
        <p:nvPr/>
      </p:nvGrpSpPr>
      <p:grpSpPr>
        <a:xfrm>
          <a:off x="0" y="0"/>
          <a:ext cx="0" cy="0"/>
          <a:chOff x="0" y="0"/>
          <a:chExt cx="0" cy="0"/>
        </a:xfrm>
      </p:grpSpPr>
      <p:pic>
        <p:nvPicPr>
          <p:cNvPr id="2" name="Picture 1" descr="A diagram of a circuit&#10;&#10;AI-generated content may be incorrect.">
            <a:extLst>
              <a:ext uri="{FF2B5EF4-FFF2-40B4-BE49-F238E27FC236}">
                <a16:creationId xmlns:a16="http://schemas.microsoft.com/office/drawing/2014/main" id="{970088ED-A91A-EC61-5CAF-2709A92D6A43}"/>
              </a:ext>
            </a:extLst>
          </p:cNvPr>
          <p:cNvPicPr>
            <a:picLocks noChangeAspect="1"/>
          </p:cNvPicPr>
          <p:nvPr/>
        </p:nvPicPr>
        <p:blipFill>
          <a:blip r:embed="rId2"/>
          <a:stretch>
            <a:fillRect/>
          </a:stretch>
        </p:blipFill>
        <p:spPr>
          <a:xfrm>
            <a:off x="4762066" y="207922"/>
            <a:ext cx="6740000" cy="3983800"/>
          </a:xfrm>
          <a:prstGeom prst="rect">
            <a:avLst/>
          </a:prstGeom>
        </p:spPr>
      </p:pic>
      <p:sp>
        <p:nvSpPr>
          <p:cNvPr id="8" name="Title 7">
            <a:extLst>
              <a:ext uri="{FF2B5EF4-FFF2-40B4-BE49-F238E27FC236}">
                <a16:creationId xmlns:a16="http://schemas.microsoft.com/office/drawing/2014/main" id="{77E1089E-F69F-3737-2F79-047B2E281952}"/>
              </a:ext>
            </a:extLst>
          </p:cNvPr>
          <p:cNvSpPr>
            <a:spLocks noGrp="1"/>
          </p:cNvSpPr>
          <p:nvPr>
            <p:ph type="title"/>
          </p:nvPr>
        </p:nvSpPr>
        <p:spPr>
          <a:xfrm>
            <a:off x="630936" y="640080"/>
            <a:ext cx="4711086" cy="964691"/>
          </a:xfrm>
        </p:spPr>
        <p:txBody>
          <a:bodyPr anchor="b">
            <a:normAutofit fontScale="90000"/>
          </a:bodyPr>
          <a:lstStyle/>
          <a:p>
            <a:r>
              <a:rPr lang="en-US" sz="5400" dirty="0"/>
              <a:t>If you had time…</a:t>
            </a:r>
          </a:p>
        </p:txBody>
      </p:sp>
      <p:sp>
        <p:nvSpPr>
          <p:cNvPr id="9" name="Content Placeholder 8">
            <a:extLst>
              <a:ext uri="{FF2B5EF4-FFF2-40B4-BE49-F238E27FC236}">
                <a16:creationId xmlns:a16="http://schemas.microsoft.com/office/drawing/2014/main" id="{2AAF84D6-D75F-EE2F-3399-86A7EEC1992F}"/>
              </a:ext>
            </a:extLst>
          </p:cNvPr>
          <p:cNvSpPr>
            <a:spLocks noGrp="1"/>
          </p:cNvSpPr>
          <p:nvPr>
            <p:ph idx="1"/>
          </p:nvPr>
        </p:nvSpPr>
        <p:spPr>
          <a:xfrm>
            <a:off x="630936" y="1876926"/>
            <a:ext cx="3776940" cy="4340994"/>
          </a:xfrm>
        </p:spPr>
        <p:txBody>
          <a:bodyPr anchor="t">
            <a:normAutofit/>
          </a:bodyPr>
          <a:lstStyle/>
          <a:p>
            <a:r>
              <a:rPr lang="en-US" sz="2200" dirty="0"/>
              <a:t>With what you know and and better design tools you </a:t>
            </a:r>
            <a:r>
              <a:rPr lang="en-US" sz="2200" i="1" dirty="0"/>
              <a:t>could</a:t>
            </a:r>
            <a:r>
              <a:rPr lang="en-US" sz="2200" dirty="0"/>
              <a:t> design a CDC6504</a:t>
            </a:r>
          </a:p>
          <a:p>
            <a:pPr lvl="1"/>
            <a:r>
              <a:rPr lang="en-US" sz="1800" dirty="0"/>
              <a:t>Logic</a:t>
            </a:r>
          </a:p>
          <a:p>
            <a:pPr lvl="1"/>
            <a:r>
              <a:rPr lang="en-US" sz="1800" dirty="0"/>
              <a:t>Memory</a:t>
            </a:r>
          </a:p>
          <a:p>
            <a:pPr lvl="1"/>
            <a:r>
              <a:rPr lang="en-US" sz="1800" dirty="0"/>
              <a:t>VLSI layout</a:t>
            </a:r>
          </a:p>
          <a:p>
            <a:pPr lvl="1"/>
            <a:r>
              <a:rPr lang="en-US" sz="1800" dirty="0"/>
              <a:t>Manufacture</a:t>
            </a:r>
          </a:p>
          <a:p>
            <a:endParaRPr lang="en-US" sz="2200" dirty="0"/>
          </a:p>
        </p:txBody>
      </p:sp>
      <p:pic>
        <p:nvPicPr>
          <p:cNvPr id="12" name="Picture 11" descr="A screenshot of a computer&#10;&#10;AI-generated content may be incorrect.">
            <a:extLst>
              <a:ext uri="{FF2B5EF4-FFF2-40B4-BE49-F238E27FC236}">
                <a16:creationId xmlns:a16="http://schemas.microsoft.com/office/drawing/2014/main" id="{F7D7935B-8225-4C47-ACF0-C97DED50357F}"/>
              </a:ext>
            </a:extLst>
          </p:cNvPr>
          <p:cNvPicPr>
            <a:picLocks noChangeAspect="1"/>
          </p:cNvPicPr>
          <p:nvPr/>
        </p:nvPicPr>
        <p:blipFill>
          <a:blip r:embed="rId3"/>
          <a:srcRect l="7662" t="18947" r="8664" b="4562"/>
          <a:stretch/>
        </p:blipFill>
        <p:spPr>
          <a:xfrm>
            <a:off x="4559070" y="4244646"/>
            <a:ext cx="1438101" cy="1407962"/>
          </a:xfrm>
          <a:prstGeom prst="rect">
            <a:avLst/>
          </a:prstGeom>
        </p:spPr>
      </p:pic>
      <p:pic>
        <p:nvPicPr>
          <p:cNvPr id="14" name="Picture 13" descr="A close-up of a silicon wafer&#10;&#10;AI-generated content may be incorrect.">
            <a:extLst>
              <a:ext uri="{FF2B5EF4-FFF2-40B4-BE49-F238E27FC236}">
                <a16:creationId xmlns:a16="http://schemas.microsoft.com/office/drawing/2014/main" id="{D4FF1517-24F8-55C0-2548-32D007E47187}"/>
              </a:ext>
            </a:extLst>
          </p:cNvPr>
          <p:cNvPicPr>
            <a:picLocks noChangeAspect="1"/>
          </p:cNvPicPr>
          <p:nvPr/>
        </p:nvPicPr>
        <p:blipFill>
          <a:blip r:embed="rId4"/>
          <a:srcRect l="35832" t="9883" r="3111" b="12979"/>
          <a:stretch/>
        </p:blipFill>
        <p:spPr>
          <a:xfrm>
            <a:off x="6777254" y="4336247"/>
            <a:ext cx="1317030" cy="1385200"/>
          </a:xfrm>
          <a:prstGeom prst="rect">
            <a:avLst/>
          </a:prstGeom>
        </p:spPr>
      </p:pic>
      <p:sp>
        <p:nvSpPr>
          <p:cNvPr id="15" name="Right Arrow 14">
            <a:extLst>
              <a:ext uri="{FF2B5EF4-FFF2-40B4-BE49-F238E27FC236}">
                <a16:creationId xmlns:a16="http://schemas.microsoft.com/office/drawing/2014/main" id="{FCE9775E-D274-B635-98BD-44C1912508B6}"/>
              </a:ext>
            </a:extLst>
          </p:cNvPr>
          <p:cNvSpPr/>
          <p:nvPr/>
        </p:nvSpPr>
        <p:spPr>
          <a:xfrm>
            <a:off x="6045588"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B96F3F0-12AF-8AD2-A9F0-FB5676C1E5CF}"/>
              </a:ext>
            </a:extLst>
          </p:cNvPr>
          <p:cNvSpPr/>
          <p:nvPr/>
        </p:nvSpPr>
        <p:spPr>
          <a:xfrm>
            <a:off x="8216350" y="4820300"/>
            <a:ext cx="609600" cy="417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47967EB-96A1-F075-1FDE-A9ECF14686B3}"/>
              </a:ext>
            </a:extLst>
          </p:cNvPr>
          <p:cNvSpPr/>
          <p:nvPr/>
        </p:nvSpPr>
        <p:spPr>
          <a:xfrm rot="8100000">
            <a:off x="5564083" y="3606098"/>
            <a:ext cx="830880" cy="5252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 A MOS 6502 Processor">
            <a:extLst>
              <a:ext uri="{FF2B5EF4-FFF2-40B4-BE49-F238E27FC236}">
                <a16:creationId xmlns:a16="http://schemas.microsoft.com/office/drawing/2014/main" id="{F1BD914D-846C-2919-013E-51DF272F1755}"/>
              </a:ext>
            </a:extLst>
          </p:cNvPr>
          <p:cNvPicPr>
            <a:picLocks noChangeAspect="1"/>
          </p:cNvPicPr>
          <p:nvPr/>
        </p:nvPicPr>
        <p:blipFill>
          <a:blip r:embed="rId5"/>
          <a:stretch>
            <a:fillRect/>
          </a:stretch>
        </p:blipFill>
        <p:spPr>
          <a:xfrm>
            <a:off x="8948016" y="4492094"/>
            <a:ext cx="2860584" cy="1034679"/>
          </a:xfrm>
          <a:prstGeom prst="rect">
            <a:avLst/>
          </a:prstGeom>
        </p:spPr>
      </p:pic>
    </p:spTree>
    <p:extLst>
      <p:ext uri="{BB962C8B-B14F-4D97-AF65-F5344CB8AC3E}">
        <p14:creationId xmlns:p14="http://schemas.microsoft.com/office/powerpoint/2010/main" val="2368558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93C0A-09FF-3B70-8963-FA9E550A8B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8C91E3-67C4-CCCC-240A-384247883496}"/>
              </a:ext>
            </a:extLst>
          </p:cNvPr>
          <p:cNvSpPr>
            <a:spLocks noGrp="1"/>
          </p:cNvSpPr>
          <p:nvPr>
            <p:ph type="title"/>
          </p:nvPr>
        </p:nvSpPr>
        <p:spPr/>
        <p:txBody>
          <a:bodyPr/>
          <a:lstStyle/>
          <a:p>
            <a:r>
              <a:rPr lang="en-US" dirty="0"/>
              <a:t>CDC6504 Machine Language</a:t>
            </a:r>
          </a:p>
        </p:txBody>
      </p:sp>
      <p:sp>
        <p:nvSpPr>
          <p:cNvPr id="5" name="Text Placeholder 4">
            <a:extLst>
              <a:ext uri="{FF2B5EF4-FFF2-40B4-BE49-F238E27FC236}">
                <a16:creationId xmlns:a16="http://schemas.microsoft.com/office/drawing/2014/main" id="{80F1C35B-158E-1BCC-6BAD-E28BD83E26E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1951433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DDB9-9679-6970-9F64-2002FF83F52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C71886F6-1A92-6E44-32BB-2D865C084D07}"/>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DDA1A64C-5ACC-1450-6C99-058B31437B07}"/>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2212AFC1-7FC9-3CBB-D1B1-B20AAD35E368}"/>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03F918D1-298B-B63E-C243-4F4903F0239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D105F77B-400B-DE9E-2B1C-40A6C2D7C201}"/>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5DF17B07-3820-044B-10DC-2DF2F26E5660}"/>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0AF3B2BA-7D5A-9920-BBE5-3C82027C2F48}"/>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FCBBA83D-CB58-AD82-11D3-BD37F8D11009}"/>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EC02CB09-5109-855D-4F4A-05217BE1FE07}"/>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39C571B3-0A50-72A0-D228-8E57C5240944}"/>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BA3002D4-7399-C45D-7AA4-0130A8F1D8CC}"/>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A537B726-A1AA-B8E2-B79B-E00AF002BCC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EAD82110-A990-61EC-9558-BEEFB79C3CD4}"/>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A4F48E1C-4BC9-FEC5-A669-8E8CBACC5297}"/>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23A82205-618F-C804-A7FB-00257CD1D00A}"/>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68EA1D41-C4D9-9231-DE1C-4093531C2EA8}"/>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F6935CF6-8DBD-8BFC-1147-738F36E0C33C}"/>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637A5089-2B81-5A28-1C0C-CD1DEC6C263B}"/>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DA128764-0A79-855D-8960-BF7079EBACD6}"/>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D0059425-0FF1-7926-BFC6-A985AACC65EC}"/>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6CD47A62-EBAB-2814-79CE-9E9453ECA85B}"/>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6CDCBBAB-4A5B-D1D2-8E0A-F0747915D02B}"/>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EDC05B23-DFE0-9444-D9A3-579013198E4D}"/>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31357836-6932-AFBA-39EB-E8CC974FD394}"/>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6C5D0D39-5E57-B7B4-BBCA-126952B1A61C}"/>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9679B631-C8A1-9FDB-0595-5974DD62A63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30EDE001-9EFB-8F7D-5442-9E6566F27B85}"/>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1D7F54CE-E6C8-49A1-CC67-0518B0308FF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2B2200F5-707E-629C-009A-FE742DC22530}"/>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FC56DD9-5A42-2AEF-BD59-BBE3D2A4D418}"/>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0C5627C9-63BF-B17B-23AC-A6E0A7CDB26D}"/>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5BAFD3C7-1BD4-EE76-5B92-02597934A030}"/>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82E6BEC1-699F-0B40-1A31-87869F5B35DF}"/>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37D8E8A5-5E7E-B87F-A94F-AC2D582F6029}"/>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21B4FC6F-6C03-58E1-9F87-6CED4D1B4441}"/>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27AF1B26-1F13-A6CC-21CE-720ADF70AE08}"/>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BB893E2F-2D39-35A1-DE4F-A61711721E5D}"/>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814B6575-E4E8-D8FF-F7D2-23CC7581214B}"/>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7CC256B4-AEEF-2ADC-E395-512EA7A50ED9}"/>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159405E5-F01D-DAF7-49F3-D8D8EF4B3EBD}"/>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0E80440-5EF7-D404-636B-03B482D9BF6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4211753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4594-8845-437B-DB85-08649A3B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021131-8624-5545-E41D-CBFEFC2D54B1}"/>
              </a:ext>
            </a:extLst>
          </p:cNvPr>
          <p:cNvSpPr>
            <a:spLocks noGrp="1"/>
          </p:cNvSpPr>
          <p:nvPr>
            <p:ph type="title"/>
          </p:nvPr>
        </p:nvSpPr>
        <p:spPr/>
        <p:txBody>
          <a:bodyPr/>
          <a:lstStyle/>
          <a:p>
            <a:r>
              <a:rPr lang="en-US" dirty="0"/>
              <a:t>Index Instructions (8-bit)</a:t>
            </a:r>
          </a:p>
        </p:txBody>
      </p:sp>
      <p:sp>
        <p:nvSpPr>
          <p:cNvPr id="13" name="Content Placeholder 12">
            <a:extLst>
              <a:ext uri="{FF2B5EF4-FFF2-40B4-BE49-F238E27FC236}">
                <a16:creationId xmlns:a16="http://schemas.microsoft.com/office/drawing/2014/main" id="{B1293DF9-2C7C-B0A6-BBD0-CA15FF9A7977}"/>
              </a:ext>
            </a:extLst>
          </p:cNvPr>
          <p:cNvSpPr>
            <a:spLocks noGrp="1"/>
          </p:cNvSpPr>
          <p:nvPr>
            <p:ph idx="1"/>
          </p:nvPr>
        </p:nvSpPr>
        <p:spPr>
          <a:xfrm>
            <a:off x="838200" y="1825625"/>
            <a:ext cx="10515600" cy="897818"/>
          </a:xfrm>
        </p:spPr>
        <p:txBody>
          <a:bodyPr/>
          <a:lstStyle/>
          <a:p>
            <a:r>
              <a:rPr lang="en-US" dirty="0"/>
              <a:t>The X and Y registers are often used to control counted loops or to be an offset within an array.</a:t>
            </a:r>
          </a:p>
        </p:txBody>
      </p:sp>
      <p:sp>
        <p:nvSpPr>
          <p:cNvPr id="4" name="TextBox 3">
            <a:extLst>
              <a:ext uri="{FF2B5EF4-FFF2-40B4-BE49-F238E27FC236}">
                <a16:creationId xmlns:a16="http://schemas.microsoft.com/office/drawing/2014/main" id="{3CA12BF9-7ED9-0C09-5A96-2EB984329BA5}"/>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7" name="Table 6">
            <a:extLst>
              <a:ext uri="{FF2B5EF4-FFF2-40B4-BE49-F238E27FC236}">
                <a16:creationId xmlns:a16="http://schemas.microsoft.com/office/drawing/2014/main" id="{76367C5E-B9E5-7D13-3B13-31E9480CD823}"/>
              </a:ext>
            </a:extLst>
          </p:cNvPr>
          <p:cNvGraphicFramePr>
            <a:graphicFrameLocks noGrp="1"/>
          </p:cNvGraphicFramePr>
          <p:nvPr>
            <p:extLst>
              <p:ext uri="{D42A27DB-BD31-4B8C-83A1-F6EECF244321}">
                <p14:modId xmlns:p14="http://schemas.microsoft.com/office/powerpoint/2010/main" val="2555977408"/>
              </p:ext>
            </p:extLst>
          </p:nvPr>
        </p:nvGraphicFramePr>
        <p:xfrm>
          <a:off x="1208809" y="3105785"/>
          <a:ext cx="9774382" cy="2560320"/>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a:t>CLY</a:t>
                      </a:r>
                    </a:p>
                  </a:txBody>
                  <a:tcPr anchor="ctr"/>
                </a:tc>
                <a:tc>
                  <a:txBody>
                    <a:bodyPr/>
                    <a:lstStyle/>
                    <a:p>
                      <a:r>
                        <a:rPr lang="en-US"/>
                        <a:t>11000010</a:t>
                      </a:r>
                    </a:p>
                  </a:txBody>
                  <a:tcPr anchor="ctr"/>
                </a:tc>
                <a:tc>
                  <a:txBody>
                    <a:bodyPr/>
                    <a:lstStyle/>
                    <a:p>
                      <a:r>
                        <a:rPr lang="en-US" dirty="0"/>
                        <a:t>Clear Y register (Y = 0). Sets Z flag to 1, N flag to 0s.</a:t>
                      </a:r>
                    </a:p>
                  </a:txBody>
                  <a:tcPr anchor="ctr"/>
                </a:tc>
                <a:extLst>
                  <a:ext uri="{0D108BD9-81ED-4DB2-BD59-A6C34878D82A}">
                    <a16:rowId xmlns:a16="http://schemas.microsoft.com/office/drawing/2014/main" val="1859479590"/>
                  </a:ext>
                </a:extLst>
              </a:tr>
              <a:tr h="0">
                <a:tc>
                  <a:txBody>
                    <a:bodyPr/>
                    <a:lstStyle/>
                    <a:p>
                      <a:r>
                        <a:rPr lang="en-US"/>
                        <a:t>INX</a:t>
                      </a:r>
                    </a:p>
                  </a:txBody>
                  <a:tcPr anchor="ctr"/>
                </a:tc>
                <a:tc>
                  <a:txBody>
                    <a:bodyPr/>
                    <a:lstStyle/>
                    <a:p>
                      <a:r>
                        <a:rPr lang="en-US"/>
                        <a:t>11101000</a:t>
                      </a:r>
                    </a:p>
                  </a:txBody>
                  <a:tcPr anchor="ctr"/>
                </a:tc>
                <a:tc>
                  <a:txBody>
                    <a:bodyPr/>
                    <a:lstStyle/>
                    <a:p>
                      <a:r>
                        <a:rPr lang="en-US"/>
                        <a:t>Increment X register by 1</a:t>
                      </a:r>
                    </a:p>
                  </a:txBody>
                  <a:tcPr anchor="ctr"/>
                </a:tc>
                <a:extLst>
                  <a:ext uri="{0D108BD9-81ED-4DB2-BD59-A6C34878D82A}">
                    <a16:rowId xmlns:a16="http://schemas.microsoft.com/office/drawing/2014/main" val="2800919992"/>
                  </a:ext>
                </a:extLst>
              </a:tr>
              <a:tr h="0">
                <a:tc>
                  <a:txBody>
                    <a:bodyPr/>
                    <a:lstStyle/>
                    <a:p>
                      <a:r>
                        <a:rPr lang="en-US"/>
                        <a:t>INY</a:t>
                      </a:r>
                    </a:p>
                  </a:txBody>
                  <a:tcPr anchor="ctr"/>
                </a:tc>
                <a:tc>
                  <a:txBody>
                    <a:bodyPr/>
                    <a:lstStyle/>
                    <a:p>
                      <a:r>
                        <a:rPr lang="en-US"/>
                        <a:t>11001000</a:t>
                      </a:r>
                    </a:p>
                  </a:txBody>
                  <a:tcPr anchor="ctr"/>
                </a:tc>
                <a:tc>
                  <a:txBody>
                    <a:bodyPr/>
                    <a:lstStyle/>
                    <a:p>
                      <a:r>
                        <a:rPr lang="en-US"/>
                        <a:t>Increment Y register by 1</a:t>
                      </a:r>
                    </a:p>
                  </a:txBody>
                  <a:tcPr anchor="ctr"/>
                </a:tc>
                <a:extLst>
                  <a:ext uri="{0D108BD9-81ED-4DB2-BD59-A6C34878D82A}">
                    <a16:rowId xmlns:a16="http://schemas.microsoft.com/office/drawing/2014/main" val="1020142465"/>
                  </a:ext>
                </a:extLst>
              </a:tr>
              <a:tr h="0">
                <a:tc>
                  <a:txBody>
                    <a:bodyPr/>
                    <a:lstStyle/>
                    <a:p>
                      <a:r>
                        <a:rPr lang="en-US"/>
                        <a:t>DEX</a:t>
                      </a:r>
                    </a:p>
                  </a:txBody>
                  <a:tcPr anchor="ctr"/>
                </a:tc>
                <a:tc>
                  <a:txBody>
                    <a:bodyPr/>
                    <a:lstStyle/>
                    <a:p>
                      <a:r>
                        <a:rPr lang="en-US"/>
                        <a:t>11001010</a:t>
                      </a:r>
                    </a:p>
                  </a:txBody>
                  <a:tcPr anchor="ctr"/>
                </a:tc>
                <a:tc>
                  <a:txBody>
                    <a:bodyPr/>
                    <a:lstStyle/>
                    <a:p>
                      <a:r>
                        <a:rPr lang="en-US"/>
                        <a:t>Decrement X register by 1</a:t>
                      </a:r>
                    </a:p>
                  </a:txBody>
                  <a:tcPr anchor="ctr"/>
                </a:tc>
                <a:extLst>
                  <a:ext uri="{0D108BD9-81ED-4DB2-BD59-A6C34878D82A}">
                    <a16:rowId xmlns:a16="http://schemas.microsoft.com/office/drawing/2014/main" val="877338361"/>
                  </a:ext>
                </a:extLst>
              </a:tr>
              <a:tr h="0">
                <a:tc>
                  <a:txBody>
                    <a:bodyPr/>
                    <a:lstStyle/>
                    <a:p>
                      <a:r>
                        <a:rPr lang="en-US"/>
                        <a:t>DEY</a:t>
                      </a:r>
                    </a:p>
                  </a:txBody>
                  <a:tcPr anchor="ctr"/>
                </a:tc>
                <a:tc>
                  <a:txBody>
                    <a:bodyPr/>
                    <a:lstStyle/>
                    <a:p>
                      <a:r>
                        <a:rPr lang="en-US"/>
                        <a:t>10001000</a:t>
                      </a:r>
                    </a:p>
                  </a:txBody>
                  <a:tcPr anchor="ctr"/>
                </a:tc>
                <a:tc>
                  <a:txBody>
                    <a:bodyPr/>
                    <a:lstStyle/>
                    <a:p>
                      <a:r>
                        <a:rPr lang="en-US" dirty="0"/>
                        <a:t>Decrement Y register by 1</a:t>
                      </a:r>
                    </a:p>
                  </a:txBody>
                  <a:tcPr anchor="ctr"/>
                </a:tc>
                <a:extLst>
                  <a:ext uri="{0D108BD9-81ED-4DB2-BD59-A6C34878D82A}">
                    <a16:rowId xmlns:a16="http://schemas.microsoft.com/office/drawing/2014/main" val="1276179894"/>
                  </a:ext>
                </a:extLst>
              </a:tr>
            </a:tbl>
          </a:graphicData>
        </a:graphic>
      </p:graphicFrame>
    </p:spTree>
    <p:extLst>
      <p:ext uri="{BB962C8B-B14F-4D97-AF65-F5344CB8AC3E}">
        <p14:creationId xmlns:p14="http://schemas.microsoft.com/office/powerpoint/2010/main" val="1591805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49CA-567E-3989-B6F7-7C184B2C7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DDA26-372B-428A-335F-559E56501120}"/>
              </a:ext>
            </a:extLst>
          </p:cNvPr>
          <p:cNvSpPr>
            <a:spLocks noGrp="1"/>
          </p:cNvSpPr>
          <p:nvPr>
            <p:ph type="title"/>
          </p:nvPr>
        </p:nvSpPr>
        <p:spPr/>
        <p:txBody>
          <a:bodyPr/>
          <a:lstStyle/>
          <a:p>
            <a:r>
              <a:rPr lang="en-US" dirty="0"/>
              <a:t>16-Bit Instructions</a:t>
            </a:r>
          </a:p>
        </p:txBody>
      </p:sp>
      <p:sp>
        <p:nvSpPr>
          <p:cNvPr id="7" name="Content Placeholder 6">
            <a:extLst>
              <a:ext uri="{FF2B5EF4-FFF2-40B4-BE49-F238E27FC236}">
                <a16:creationId xmlns:a16="http://schemas.microsoft.com/office/drawing/2014/main" id="{A39F4E83-1275-9958-3C5D-938983D35DDD}"/>
              </a:ext>
            </a:extLst>
          </p:cNvPr>
          <p:cNvSpPr>
            <a:spLocks noGrp="1"/>
          </p:cNvSpPr>
          <p:nvPr>
            <p:ph idx="1"/>
          </p:nvPr>
        </p:nvSpPr>
        <p:spPr>
          <a:xfrm>
            <a:off x="838200" y="1507958"/>
            <a:ext cx="10515600" cy="1064847"/>
          </a:xfrm>
        </p:spPr>
        <p:txBody>
          <a:bodyPr>
            <a:normAutofit/>
          </a:bodyPr>
          <a:lstStyle/>
          <a:p>
            <a:r>
              <a:rPr lang="en-US" dirty="0"/>
              <a:t>The byte immediately following the instruction can be a constant value or data memory address</a:t>
            </a:r>
          </a:p>
        </p:txBody>
      </p:sp>
      <p:sp>
        <p:nvSpPr>
          <p:cNvPr id="4" name="TextBox 3">
            <a:extLst>
              <a:ext uri="{FF2B5EF4-FFF2-40B4-BE49-F238E27FC236}">
                <a16:creationId xmlns:a16="http://schemas.microsoft.com/office/drawing/2014/main" id="{9906B4A1-46EE-0B56-8F9A-EC58180A207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sp>
        <p:nvSpPr>
          <p:cNvPr id="6" name="Rectangle 5">
            <a:extLst>
              <a:ext uri="{FF2B5EF4-FFF2-40B4-BE49-F238E27FC236}">
                <a16:creationId xmlns:a16="http://schemas.microsoft.com/office/drawing/2014/main" id="{368D4BFF-4475-CA7F-6863-CF1C3B8D9280}"/>
              </a:ext>
            </a:extLst>
          </p:cNvPr>
          <p:cNvSpPr/>
          <p:nvPr/>
        </p:nvSpPr>
        <p:spPr>
          <a:xfrm>
            <a:off x="2307623" y="4538526"/>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10000101</a:t>
            </a:r>
          </a:p>
        </p:txBody>
      </p:sp>
      <p:sp>
        <p:nvSpPr>
          <p:cNvPr id="9" name="TextBox 8">
            <a:extLst>
              <a:ext uri="{FF2B5EF4-FFF2-40B4-BE49-F238E27FC236}">
                <a16:creationId xmlns:a16="http://schemas.microsoft.com/office/drawing/2014/main" id="{DB842A05-1CC1-CC05-6137-3D181C398AD9}"/>
              </a:ext>
            </a:extLst>
          </p:cNvPr>
          <p:cNvSpPr txBox="1"/>
          <p:nvPr/>
        </p:nvSpPr>
        <p:spPr>
          <a:xfrm>
            <a:off x="1218075" y="4595468"/>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0x00</a:t>
            </a:r>
          </a:p>
        </p:txBody>
      </p:sp>
      <p:sp>
        <p:nvSpPr>
          <p:cNvPr id="10" name="Rectangle 9">
            <a:extLst>
              <a:ext uri="{FF2B5EF4-FFF2-40B4-BE49-F238E27FC236}">
                <a16:creationId xmlns:a16="http://schemas.microsoft.com/office/drawing/2014/main" id="{EFA27771-2972-C748-8804-334B24E60C6E}"/>
              </a:ext>
            </a:extLst>
          </p:cNvPr>
          <p:cNvSpPr/>
          <p:nvPr/>
        </p:nvSpPr>
        <p:spPr>
          <a:xfrm>
            <a:off x="2307621" y="5186701"/>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00101010</a:t>
            </a:r>
          </a:p>
        </p:txBody>
      </p:sp>
      <p:sp>
        <p:nvSpPr>
          <p:cNvPr id="11" name="TextBox 10">
            <a:extLst>
              <a:ext uri="{FF2B5EF4-FFF2-40B4-BE49-F238E27FC236}">
                <a16:creationId xmlns:a16="http://schemas.microsoft.com/office/drawing/2014/main" id="{C811BE09-C750-18CF-F6FC-96DDB3D6999E}"/>
              </a:ext>
            </a:extLst>
          </p:cNvPr>
          <p:cNvSpPr txBox="1"/>
          <p:nvPr/>
        </p:nvSpPr>
        <p:spPr>
          <a:xfrm>
            <a:off x="1205777" y="5243643"/>
            <a:ext cx="784575" cy="392833"/>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0x01</a:t>
            </a:r>
          </a:p>
        </p:txBody>
      </p:sp>
      <p:sp>
        <p:nvSpPr>
          <p:cNvPr id="12" name="TextBox 11">
            <a:extLst>
              <a:ext uri="{FF2B5EF4-FFF2-40B4-BE49-F238E27FC236}">
                <a16:creationId xmlns:a16="http://schemas.microsoft.com/office/drawing/2014/main" id="{F45D5792-C4EE-4423-1FDF-0A688193E8E0}"/>
              </a:ext>
            </a:extLst>
          </p:cNvPr>
          <p:cNvSpPr txBox="1"/>
          <p:nvPr/>
        </p:nvSpPr>
        <p:spPr>
          <a:xfrm>
            <a:off x="4174947" y="4591829"/>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a:t>
            </a:r>
          </a:p>
        </p:txBody>
      </p:sp>
      <p:sp>
        <p:nvSpPr>
          <p:cNvPr id="13" name="TextBox 12">
            <a:extLst>
              <a:ext uri="{FF2B5EF4-FFF2-40B4-BE49-F238E27FC236}">
                <a16:creationId xmlns:a16="http://schemas.microsoft.com/office/drawing/2014/main" id="{ECDCF78F-57C8-626E-0CC8-D62079DE2BB0}"/>
              </a:ext>
            </a:extLst>
          </p:cNvPr>
          <p:cNvSpPr txBox="1"/>
          <p:nvPr/>
        </p:nvSpPr>
        <p:spPr>
          <a:xfrm>
            <a:off x="4174947" y="5240004"/>
            <a:ext cx="1415772"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42)</a:t>
            </a:r>
          </a:p>
        </p:txBody>
      </p:sp>
      <p:graphicFrame>
        <p:nvGraphicFramePr>
          <p:cNvPr id="3" name="Table 2">
            <a:extLst>
              <a:ext uri="{FF2B5EF4-FFF2-40B4-BE49-F238E27FC236}">
                <a16:creationId xmlns:a16="http://schemas.microsoft.com/office/drawing/2014/main" id="{B596D06C-C563-113F-B625-A2812687A9FE}"/>
              </a:ext>
            </a:extLst>
          </p:cNvPr>
          <p:cNvGraphicFramePr>
            <a:graphicFrameLocks noGrp="1"/>
          </p:cNvGraphicFramePr>
          <p:nvPr>
            <p:extLst>
              <p:ext uri="{D42A27DB-BD31-4B8C-83A1-F6EECF244321}">
                <p14:modId xmlns:p14="http://schemas.microsoft.com/office/powerpoint/2010/main" val="2114923703"/>
              </p:ext>
            </p:extLst>
          </p:nvPr>
        </p:nvGraphicFramePr>
        <p:xfrm>
          <a:off x="838200" y="2714264"/>
          <a:ext cx="10515600" cy="1097280"/>
        </p:xfrm>
        <a:graphic>
          <a:graphicData uri="http://schemas.openxmlformats.org/drawingml/2006/table">
            <a:tbl>
              <a:tblPr firstRow="1">
                <a:tableStyleId>{3C2FFA5D-87B4-456A-9821-1D502468CF0F}</a:tableStyleId>
              </a:tblPr>
              <a:tblGrid>
                <a:gridCol w="2029691">
                  <a:extLst>
                    <a:ext uri="{9D8B030D-6E8A-4147-A177-3AD203B41FA5}">
                      <a16:colId xmlns:a16="http://schemas.microsoft.com/office/drawing/2014/main" val="3185722807"/>
                    </a:ext>
                  </a:extLst>
                </a:gridCol>
                <a:gridCol w="1925782">
                  <a:extLst>
                    <a:ext uri="{9D8B030D-6E8A-4147-A177-3AD203B41FA5}">
                      <a16:colId xmlns:a16="http://schemas.microsoft.com/office/drawing/2014/main" val="3198478196"/>
                    </a:ext>
                  </a:extLst>
                </a:gridCol>
                <a:gridCol w="6560127">
                  <a:extLst>
                    <a:ext uri="{9D8B030D-6E8A-4147-A177-3AD203B41FA5}">
                      <a16:colId xmlns:a16="http://schemas.microsoft.com/office/drawing/2014/main" val="401875315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a:t>Description</a:t>
                      </a:r>
                    </a:p>
                  </a:txBody>
                  <a:tcPr anchor="ctr"/>
                </a:tc>
                <a:extLst>
                  <a:ext uri="{0D108BD9-81ED-4DB2-BD59-A6C34878D82A}">
                    <a16:rowId xmlns:a16="http://schemas.microsoft.com/office/drawing/2014/main" val="3646498754"/>
                  </a:ext>
                </a:extLst>
              </a:tr>
              <a:tr h="0">
                <a:tc>
                  <a:txBody>
                    <a:bodyPr/>
                    <a:lstStyle/>
                    <a:p>
                      <a:r>
                        <a:rPr lang="en-US"/>
                        <a:t>LDA #value</a:t>
                      </a:r>
                    </a:p>
                  </a:txBody>
                  <a:tcPr anchor="ctr"/>
                </a:tc>
                <a:tc>
                  <a:txBody>
                    <a:bodyPr/>
                    <a:lstStyle/>
                    <a:p>
                      <a:r>
                        <a:rPr lang="en-US"/>
                        <a:t>10101001</a:t>
                      </a:r>
                    </a:p>
                  </a:txBody>
                  <a:tcPr anchor="ctr"/>
                </a:tc>
                <a:tc>
                  <a:txBody>
                    <a:bodyPr/>
                    <a:lstStyle/>
                    <a:p>
                      <a:r>
                        <a:rPr lang="en-US" dirty="0"/>
                        <a:t>Load accumulator with immediate value (0-255, 0x00-0xFF, or 'A')</a:t>
                      </a:r>
                    </a:p>
                  </a:txBody>
                  <a:tcPr anchor="ctr"/>
                </a:tc>
                <a:extLst>
                  <a:ext uri="{0D108BD9-81ED-4DB2-BD59-A6C34878D82A}">
                    <a16:rowId xmlns:a16="http://schemas.microsoft.com/office/drawing/2014/main" val="543364389"/>
                  </a:ext>
                </a:extLst>
              </a:tr>
              <a:tr h="0">
                <a:tc>
                  <a:txBody>
                    <a:bodyPr/>
                    <a:lstStyle/>
                    <a:p>
                      <a:r>
                        <a:rPr lang="en-US"/>
                        <a:t>LDA $address</a:t>
                      </a:r>
                    </a:p>
                  </a:txBody>
                  <a:tcPr anchor="ctr"/>
                </a:tc>
                <a:tc>
                  <a:txBody>
                    <a:bodyPr/>
                    <a:lstStyle/>
                    <a:p>
                      <a:r>
                        <a:rPr lang="en-US" dirty="0"/>
                        <a:t>10100101</a:t>
                      </a:r>
                    </a:p>
                  </a:txBody>
                  <a:tcPr anchor="ctr"/>
                </a:tc>
                <a:tc>
                  <a:txBody>
                    <a:bodyPr/>
                    <a:lstStyle/>
                    <a:p>
                      <a:r>
                        <a:rPr lang="en-US" dirty="0"/>
                        <a:t>Load accumulator using immediate value as memory address</a:t>
                      </a:r>
                    </a:p>
                  </a:txBody>
                  <a:tcPr anchor="ctr"/>
                </a:tc>
                <a:extLst>
                  <a:ext uri="{0D108BD9-81ED-4DB2-BD59-A6C34878D82A}">
                    <a16:rowId xmlns:a16="http://schemas.microsoft.com/office/drawing/2014/main" val="1719044832"/>
                  </a:ext>
                </a:extLst>
              </a:tr>
            </a:tbl>
          </a:graphicData>
        </a:graphic>
      </p:graphicFrame>
      <p:sp>
        <p:nvSpPr>
          <p:cNvPr id="8" name="Rectangle 7">
            <a:extLst>
              <a:ext uri="{FF2B5EF4-FFF2-40B4-BE49-F238E27FC236}">
                <a16:creationId xmlns:a16="http://schemas.microsoft.com/office/drawing/2014/main" id="{A579EFCB-49FB-E78D-C4B7-CFC217D2FF47}"/>
              </a:ext>
            </a:extLst>
          </p:cNvPr>
          <p:cNvSpPr/>
          <p:nvPr/>
        </p:nvSpPr>
        <p:spPr>
          <a:xfrm>
            <a:off x="7261485" y="4481585"/>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10100101</a:t>
            </a:r>
          </a:p>
        </p:txBody>
      </p:sp>
      <p:sp>
        <p:nvSpPr>
          <p:cNvPr id="14" name="TextBox 13">
            <a:extLst>
              <a:ext uri="{FF2B5EF4-FFF2-40B4-BE49-F238E27FC236}">
                <a16:creationId xmlns:a16="http://schemas.microsoft.com/office/drawing/2014/main" id="{30C59609-C3E6-358D-F22F-19D7AD0291BC}"/>
              </a:ext>
            </a:extLst>
          </p:cNvPr>
          <p:cNvSpPr txBox="1"/>
          <p:nvPr/>
        </p:nvSpPr>
        <p:spPr>
          <a:xfrm>
            <a:off x="6171937" y="4538527"/>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0x02</a:t>
            </a:r>
          </a:p>
        </p:txBody>
      </p:sp>
      <p:sp>
        <p:nvSpPr>
          <p:cNvPr id="15" name="Rectangle 14">
            <a:extLst>
              <a:ext uri="{FF2B5EF4-FFF2-40B4-BE49-F238E27FC236}">
                <a16:creationId xmlns:a16="http://schemas.microsoft.com/office/drawing/2014/main" id="{A9429E44-73B2-9E5D-4C22-53158A9FD3EE}"/>
              </a:ext>
            </a:extLst>
          </p:cNvPr>
          <p:cNvSpPr/>
          <p:nvPr/>
        </p:nvSpPr>
        <p:spPr>
          <a:xfrm>
            <a:off x="7261483" y="5129760"/>
            <a:ext cx="1787691" cy="5067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ourier New" panose="02070309020205020404" pitchFamily="49" charset="0"/>
                <a:cs typeface="Courier New" panose="02070309020205020404" pitchFamily="49" charset="0"/>
              </a:rPr>
              <a:t>00000010</a:t>
            </a:r>
          </a:p>
        </p:txBody>
      </p:sp>
      <p:sp>
        <p:nvSpPr>
          <p:cNvPr id="16" name="TextBox 15">
            <a:extLst>
              <a:ext uri="{FF2B5EF4-FFF2-40B4-BE49-F238E27FC236}">
                <a16:creationId xmlns:a16="http://schemas.microsoft.com/office/drawing/2014/main" id="{0AD1EF63-71D0-FA70-AB23-4A50A203B2E1}"/>
              </a:ext>
            </a:extLst>
          </p:cNvPr>
          <p:cNvSpPr txBox="1"/>
          <p:nvPr/>
        </p:nvSpPr>
        <p:spPr>
          <a:xfrm>
            <a:off x="6159639" y="5186702"/>
            <a:ext cx="922047"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0x03</a:t>
            </a:r>
          </a:p>
        </p:txBody>
      </p:sp>
      <p:sp>
        <p:nvSpPr>
          <p:cNvPr id="17" name="TextBox 16">
            <a:extLst>
              <a:ext uri="{FF2B5EF4-FFF2-40B4-BE49-F238E27FC236}">
                <a16:creationId xmlns:a16="http://schemas.microsoft.com/office/drawing/2014/main" id="{2C7747B1-04A8-74C9-B164-414DED8405E5}"/>
              </a:ext>
            </a:extLst>
          </p:cNvPr>
          <p:cNvSpPr txBox="1"/>
          <p:nvPr/>
        </p:nvSpPr>
        <p:spPr>
          <a:xfrm>
            <a:off x="9128809" y="4534888"/>
            <a:ext cx="1261884"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LDA $02</a:t>
            </a:r>
          </a:p>
        </p:txBody>
      </p:sp>
      <p:sp>
        <p:nvSpPr>
          <p:cNvPr id="18" name="TextBox 17">
            <a:extLst>
              <a:ext uri="{FF2B5EF4-FFF2-40B4-BE49-F238E27FC236}">
                <a16:creationId xmlns:a16="http://schemas.microsoft.com/office/drawing/2014/main" id="{CB2A3C0E-BBAB-774D-A822-25E7936D3894}"/>
              </a:ext>
            </a:extLst>
          </p:cNvPr>
          <p:cNvSpPr txBox="1"/>
          <p:nvPr/>
        </p:nvSpPr>
        <p:spPr>
          <a:xfrm>
            <a:off x="9128809" y="5183063"/>
            <a:ext cx="2492990"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(the address 2)</a:t>
            </a:r>
          </a:p>
        </p:txBody>
      </p:sp>
    </p:spTree>
    <p:extLst>
      <p:ext uri="{BB962C8B-B14F-4D97-AF65-F5344CB8AC3E}">
        <p14:creationId xmlns:p14="http://schemas.microsoft.com/office/powerpoint/2010/main" val="1572485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CE955-A411-B406-DBF4-511FB52DA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2F007-CFCE-2D67-52D4-F594F1BF4742}"/>
              </a:ext>
            </a:extLst>
          </p:cNvPr>
          <p:cNvSpPr>
            <a:spLocks noGrp="1"/>
          </p:cNvSpPr>
          <p:nvPr>
            <p:ph type="title"/>
          </p:nvPr>
        </p:nvSpPr>
        <p:spPr/>
        <p:txBody>
          <a:bodyPr/>
          <a:lstStyle/>
          <a:p>
            <a:r>
              <a:rPr lang="en-US" dirty="0"/>
              <a:t>Load / Store Instructions</a:t>
            </a:r>
          </a:p>
        </p:txBody>
      </p:sp>
      <p:sp>
        <p:nvSpPr>
          <p:cNvPr id="4" name="TextBox 3">
            <a:extLst>
              <a:ext uri="{FF2B5EF4-FFF2-40B4-BE49-F238E27FC236}">
                <a16:creationId xmlns:a16="http://schemas.microsoft.com/office/drawing/2014/main" id="{88DA30A5-EF77-03F2-302E-65A45810969F}"/>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8D0B5D3C-C8E3-0C98-6449-A509CF0D6EE8}"/>
              </a:ext>
            </a:extLst>
          </p:cNvPr>
          <p:cNvGraphicFramePr>
            <a:graphicFrameLocks noGrp="1"/>
          </p:cNvGraphicFramePr>
          <p:nvPr>
            <p:extLst>
              <p:ext uri="{D42A27DB-BD31-4B8C-83A1-F6EECF244321}">
                <p14:modId xmlns:p14="http://schemas.microsoft.com/office/powerpoint/2010/main" val="3363694011"/>
              </p:ext>
            </p:extLst>
          </p:nvPr>
        </p:nvGraphicFramePr>
        <p:xfrm>
          <a:off x="1038828" y="1690688"/>
          <a:ext cx="10515600" cy="4015519"/>
        </p:xfrm>
        <a:graphic>
          <a:graphicData uri="http://schemas.openxmlformats.org/drawingml/2006/table">
            <a:tbl>
              <a:tblPr firstRow="1">
                <a:tableStyleId>{3C2FFA5D-87B4-456A-9821-1D502468CF0F}</a:tableStyleId>
              </a:tblPr>
              <a:tblGrid>
                <a:gridCol w="2064656">
                  <a:extLst>
                    <a:ext uri="{9D8B030D-6E8A-4147-A177-3AD203B41FA5}">
                      <a16:colId xmlns:a16="http://schemas.microsoft.com/office/drawing/2014/main" val="364160577"/>
                    </a:ext>
                  </a:extLst>
                </a:gridCol>
                <a:gridCol w="1524000">
                  <a:extLst>
                    <a:ext uri="{9D8B030D-6E8A-4147-A177-3AD203B41FA5}">
                      <a16:colId xmlns:a16="http://schemas.microsoft.com/office/drawing/2014/main" val="2666483286"/>
                    </a:ext>
                  </a:extLst>
                </a:gridCol>
                <a:gridCol w="6926944">
                  <a:extLst>
                    <a:ext uri="{9D8B030D-6E8A-4147-A177-3AD203B41FA5}">
                      <a16:colId xmlns:a16="http://schemas.microsoft.com/office/drawing/2014/main" val="4128639488"/>
                    </a:ext>
                  </a:extLst>
                </a:gridCol>
              </a:tblGrid>
              <a:tr h="396981">
                <a:tc>
                  <a:txBody>
                    <a:bodyPr/>
                    <a:lstStyle/>
                    <a:p>
                      <a:r>
                        <a:rPr lang="en-US" sz="1600"/>
                        <a:t>Assembly</a:t>
                      </a:r>
                    </a:p>
                  </a:txBody>
                  <a:tcPr marL="79115" marR="79115" marT="39558" marB="39558" anchor="ctr"/>
                </a:tc>
                <a:tc>
                  <a:txBody>
                    <a:bodyPr/>
                    <a:lstStyle/>
                    <a:p>
                      <a:r>
                        <a:rPr lang="en-US" sz="1600"/>
                        <a:t>Opcode</a:t>
                      </a:r>
                    </a:p>
                  </a:txBody>
                  <a:tcPr marL="79115" marR="79115" marT="39558" marB="39558" anchor="ctr"/>
                </a:tc>
                <a:tc>
                  <a:txBody>
                    <a:bodyPr/>
                    <a:lstStyle/>
                    <a:p>
                      <a:r>
                        <a:rPr lang="en-US" sz="1600" dirty="0"/>
                        <a:t>Description</a:t>
                      </a:r>
                    </a:p>
                  </a:txBody>
                  <a:tcPr marL="79115" marR="79115" marT="39558" marB="39558" anchor="ctr"/>
                </a:tc>
                <a:extLst>
                  <a:ext uri="{0D108BD9-81ED-4DB2-BD59-A6C34878D82A}">
                    <a16:rowId xmlns:a16="http://schemas.microsoft.com/office/drawing/2014/main" val="3126014064"/>
                  </a:ext>
                </a:extLst>
              </a:tr>
              <a:tr h="396981">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a:t>Load accumulator with immediate value (ACC = value)</a:t>
                      </a:r>
                    </a:p>
                  </a:txBody>
                  <a:tcPr marL="79115" marR="79115" marT="39558" marB="39558" anchor="ctr"/>
                </a:tc>
                <a:extLst>
                  <a:ext uri="{0D108BD9-81ED-4DB2-BD59-A6C34878D82A}">
                    <a16:rowId xmlns:a16="http://schemas.microsoft.com/office/drawing/2014/main" val="1467815829"/>
                  </a:ext>
                </a:extLst>
              </a:tr>
              <a:tr h="485519">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a:t>Load accumulator from zero-page memory address (ACC = memory[address])</a:t>
                      </a:r>
                    </a:p>
                  </a:txBody>
                  <a:tcPr marL="79115" marR="79115" marT="39558" marB="39558" anchor="ctr"/>
                </a:tc>
                <a:extLst>
                  <a:ext uri="{0D108BD9-81ED-4DB2-BD59-A6C34878D82A}">
                    <a16:rowId xmlns:a16="http://schemas.microsoft.com/office/drawing/2014/main" val="1359655625"/>
                  </a:ext>
                </a:extLst>
              </a:tr>
              <a:tr h="396981">
                <a:tc>
                  <a:txBody>
                    <a:bodyPr/>
                    <a:lstStyle/>
                    <a:p>
                      <a:r>
                        <a:rPr lang="en-US" sz="1600"/>
                        <a:t>LDX #value</a:t>
                      </a:r>
                    </a:p>
                  </a:txBody>
                  <a:tcPr marL="79115" marR="79115" marT="39558" marB="39558" anchor="ctr"/>
                </a:tc>
                <a:tc>
                  <a:txBody>
                    <a:bodyPr/>
                    <a:lstStyle/>
                    <a:p>
                      <a:r>
                        <a:rPr lang="en-US" sz="1600"/>
                        <a:t>10100010</a:t>
                      </a:r>
                    </a:p>
                  </a:txBody>
                  <a:tcPr marL="79115" marR="79115" marT="39558" marB="39558" anchor="ctr"/>
                </a:tc>
                <a:tc>
                  <a:txBody>
                    <a:bodyPr/>
                    <a:lstStyle/>
                    <a:p>
                      <a:r>
                        <a:rPr lang="en-US" sz="1600"/>
                        <a:t>Load X register with immediate value (X = value)</a:t>
                      </a:r>
                    </a:p>
                  </a:txBody>
                  <a:tcPr marL="79115" marR="79115" marT="39558" marB="39558" anchor="ctr"/>
                </a:tc>
                <a:extLst>
                  <a:ext uri="{0D108BD9-81ED-4DB2-BD59-A6C34878D82A}">
                    <a16:rowId xmlns:a16="http://schemas.microsoft.com/office/drawing/2014/main" val="2543241524"/>
                  </a:ext>
                </a:extLst>
              </a:tr>
              <a:tr h="485519">
                <a:tc>
                  <a:txBody>
                    <a:bodyPr/>
                    <a:lstStyle/>
                    <a:p>
                      <a:r>
                        <a:rPr lang="en-US" sz="1600" dirty="0"/>
                        <a:t>LDX $address</a:t>
                      </a:r>
                    </a:p>
                  </a:txBody>
                  <a:tcPr marL="79115" marR="79115" marT="39558" marB="39558" anchor="ctr"/>
                </a:tc>
                <a:tc>
                  <a:txBody>
                    <a:bodyPr/>
                    <a:lstStyle/>
                    <a:p>
                      <a:r>
                        <a:rPr lang="en-US" sz="1600"/>
                        <a:t>10100110</a:t>
                      </a:r>
                    </a:p>
                  </a:txBody>
                  <a:tcPr marL="79115" marR="79115" marT="39558" marB="39558" anchor="ctr"/>
                </a:tc>
                <a:tc>
                  <a:txBody>
                    <a:bodyPr/>
                    <a:lstStyle/>
                    <a:p>
                      <a:r>
                        <a:rPr lang="en-US" sz="1600" dirty="0"/>
                        <a:t>Load X register from zero-page memory address (X = memory[address])</a:t>
                      </a:r>
                    </a:p>
                  </a:txBody>
                  <a:tcPr marL="79115" marR="79115" marT="39558" marB="39558" anchor="ctr"/>
                </a:tc>
                <a:extLst>
                  <a:ext uri="{0D108BD9-81ED-4DB2-BD59-A6C34878D82A}">
                    <a16:rowId xmlns:a16="http://schemas.microsoft.com/office/drawing/2014/main" val="2757760496"/>
                  </a:ext>
                </a:extLst>
              </a:tr>
              <a:tr h="396981">
                <a:tc>
                  <a:txBody>
                    <a:bodyPr/>
                    <a:lstStyle/>
                    <a:p>
                      <a:r>
                        <a:rPr lang="en-US" sz="1600"/>
                        <a:t>LDY #value</a:t>
                      </a:r>
                    </a:p>
                  </a:txBody>
                  <a:tcPr marL="79115" marR="79115" marT="39558" marB="39558" anchor="ctr"/>
                </a:tc>
                <a:tc>
                  <a:txBody>
                    <a:bodyPr/>
                    <a:lstStyle/>
                    <a:p>
                      <a:r>
                        <a:rPr lang="en-US" sz="1600"/>
                        <a:t>10100000</a:t>
                      </a:r>
                    </a:p>
                  </a:txBody>
                  <a:tcPr marL="79115" marR="79115" marT="39558" marB="39558" anchor="ctr"/>
                </a:tc>
                <a:tc>
                  <a:txBody>
                    <a:bodyPr/>
                    <a:lstStyle/>
                    <a:p>
                      <a:r>
                        <a:rPr lang="en-US" sz="1600"/>
                        <a:t>Load Y register with immediate value (Y = value)</a:t>
                      </a:r>
                    </a:p>
                  </a:txBody>
                  <a:tcPr marL="79115" marR="79115" marT="39558" marB="39558" anchor="ctr"/>
                </a:tc>
                <a:extLst>
                  <a:ext uri="{0D108BD9-81ED-4DB2-BD59-A6C34878D82A}">
                    <a16:rowId xmlns:a16="http://schemas.microsoft.com/office/drawing/2014/main" val="4208655510"/>
                  </a:ext>
                </a:extLst>
              </a:tr>
              <a:tr h="485519">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to zero-page memory address (memory[address] = ACC)</a:t>
                      </a:r>
                    </a:p>
                  </a:txBody>
                  <a:tcPr anchor="ctr"/>
                </a:tc>
                <a:extLst>
                  <a:ext uri="{0D108BD9-81ED-4DB2-BD59-A6C34878D82A}">
                    <a16:rowId xmlns:a16="http://schemas.microsoft.com/office/drawing/2014/main" val="2222642617"/>
                  </a:ext>
                </a:extLst>
              </a:tr>
              <a:tr h="485519">
                <a:tc>
                  <a:txBody>
                    <a:bodyPr/>
                    <a:lstStyle/>
                    <a:p>
                      <a:r>
                        <a:rPr lang="en-US" sz="1600"/>
                        <a:t>STX $address</a:t>
                      </a:r>
                    </a:p>
                  </a:txBody>
                  <a:tcPr anchor="ctr"/>
                </a:tc>
                <a:tc>
                  <a:txBody>
                    <a:bodyPr/>
                    <a:lstStyle/>
                    <a:p>
                      <a:r>
                        <a:rPr lang="en-US" sz="1600"/>
                        <a:t>10000110</a:t>
                      </a:r>
                    </a:p>
                  </a:txBody>
                  <a:tcPr anchor="ctr"/>
                </a:tc>
                <a:tc>
                  <a:txBody>
                    <a:bodyPr/>
                    <a:lstStyle/>
                    <a:p>
                      <a:r>
                        <a:rPr lang="en-US" sz="1600"/>
                        <a:t>Store X register to zero-page memory address (memory[address] = X)</a:t>
                      </a:r>
                    </a:p>
                  </a:txBody>
                  <a:tcPr anchor="ctr"/>
                </a:tc>
                <a:extLst>
                  <a:ext uri="{0D108BD9-81ED-4DB2-BD59-A6C34878D82A}">
                    <a16:rowId xmlns:a16="http://schemas.microsoft.com/office/drawing/2014/main" val="165464019"/>
                  </a:ext>
                </a:extLst>
              </a:tr>
              <a:tr h="485519">
                <a:tc>
                  <a:txBody>
                    <a:bodyPr/>
                    <a:lstStyle/>
                    <a:p>
                      <a:r>
                        <a:rPr lang="en-US" sz="1600"/>
                        <a:t>STY $address</a:t>
                      </a:r>
                    </a:p>
                  </a:txBody>
                  <a:tcPr anchor="ctr"/>
                </a:tc>
                <a:tc>
                  <a:txBody>
                    <a:bodyPr/>
                    <a:lstStyle/>
                    <a:p>
                      <a:r>
                        <a:rPr lang="en-US" sz="1600"/>
                        <a:t>10000100</a:t>
                      </a:r>
                    </a:p>
                  </a:txBody>
                  <a:tcPr anchor="ctr"/>
                </a:tc>
                <a:tc>
                  <a:txBody>
                    <a:bodyPr/>
                    <a:lstStyle/>
                    <a:p>
                      <a:r>
                        <a:rPr lang="en-US" sz="1600" dirty="0"/>
                        <a:t>Store Y register to zero-page memory address (memory[address] = Y)</a:t>
                      </a:r>
                    </a:p>
                  </a:txBody>
                  <a:tcPr anchor="ctr"/>
                </a:tc>
                <a:extLst>
                  <a:ext uri="{0D108BD9-81ED-4DB2-BD59-A6C34878D82A}">
                    <a16:rowId xmlns:a16="http://schemas.microsoft.com/office/drawing/2014/main" val="2300537748"/>
                  </a:ext>
                </a:extLst>
              </a:tr>
            </a:tbl>
          </a:graphicData>
        </a:graphic>
      </p:graphicFrame>
    </p:spTree>
    <p:extLst>
      <p:ext uri="{BB962C8B-B14F-4D97-AF65-F5344CB8AC3E}">
        <p14:creationId xmlns:p14="http://schemas.microsoft.com/office/powerpoint/2010/main" val="1568539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4252C-011E-DE2A-27C1-E9EEFD7B4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A2FA7-D3A7-7CDD-DAB6-757DAEDF03D2}"/>
              </a:ext>
            </a:extLst>
          </p:cNvPr>
          <p:cNvSpPr>
            <a:spLocks noGrp="1"/>
          </p:cNvSpPr>
          <p:nvPr>
            <p:ph type="title"/>
          </p:nvPr>
        </p:nvSpPr>
        <p:spPr/>
        <p:txBody>
          <a:bodyPr/>
          <a:lstStyle/>
          <a:p>
            <a:r>
              <a:rPr lang="en-US" dirty="0"/>
              <a:t>Arithmetic Instructions</a:t>
            </a:r>
          </a:p>
        </p:txBody>
      </p:sp>
      <p:sp>
        <p:nvSpPr>
          <p:cNvPr id="19" name="Content Placeholder 18">
            <a:extLst>
              <a:ext uri="{FF2B5EF4-FFF2-40B4-BE49-F238E27FC236}">
                <a16:creationId xmlns:a16="http://schemas.microsoft.com/office/drawing/2014/main" id="{602A621F-25A7-0218-6332-F828A9CA9DC1}"/>
              </a:ext>
            </a:extLst>
          </p:cNvPr>
          <p:cNvSpPr>
            <a:spLocks noGrp="1"/>
          </p:cNvSpPr>
          <p:nvPr>
            <p:ph idx="1"/>
          </p:nvPr>
        </p:nvSpPr>
        <p:spPr>
          <a:xfrm>
            <a:off x="838200" y="1825625"/>
            <a:ext cx="10515600" cy="1603375"/>
          </a:xfrm>
        </p:spPr>
        <p:txBody>
          <a:bodyPr>
            <a:normAutofit/>
          </a:bodyPr>
          <a:lstStyle/>
          <a:p>
            <a:r>
              <a:rPr lang="en-US" dirty="0"/>
              <a:t>Adding and subtraction and getting back a result is ACC only</a:t>
            </a:r>
          </a:p>
        </p:txBody>
      </p:sp>
      <p:sp>
        <p:nvSpPr>
          <p:cNvPr id="4" name="TextBox 3">
            <a:extLst>
              <a:ext uri="{FF2B5EF4-FFF2-40B4-BE49-F238E27FC236}">
                <a16:creationId xmlns:a16="http://schemas.microsoft.com/office/drawing/2014/main" id="{72C16B9D-D260-B72D-6D6E-91FBFBFBE92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0" name="Table 19">
            <a:extLst>
              <a:ext uri="{FF2B5EF4-FFF2-40B4-BE49-F238E27FC236}">
                <a16:creationId xmlns:a16="http://schemas.microsoft.com/office/drawing/2014/main" id="{F9C84F07-F3A9-A56C-0C25-031665738761}"/>
              </a:ext>
            </a:extLst>
          </p:cNvPr>
          <p:cNvGraphicFramePr>
            <a:graphicFrameLocks noGrp="1"/>
          </p:cNvGraphicFramePr>
          <p:nvPr>
            <p:extLst>
              <p:ext uri="{D42A27DB-BD31-4B8C-83A1-F6EECF244321}">
                <p14:modId xmlns:p14="http://schemas.microsoft.com/office/powerpoint/2010/main" val="3287594375"/>
              </p:ext>
            </p:extLst>
          </p:nvPr>
        </p:nvGraphicFramePr>
        <p:xfrm>
          <a:off x="838200" y="2735635"/>
          <a:ext cx="10515600" cy="1828800"/>
        </p:xfrm>
        <a:graphic>
          <a:graphicData uri="http://schemas.openxmlformats.org/drawingml/2006/table">
            <a:tbl>
              <a:tblPr firstRow="1">
                <a:tableStyleId>{3C2FFA5D-87B4-456A-9821-1D502468CF0F}</a:tableStyleId>
              </a:tblPr>
              <a:tblGrid>
                <a:gridCol w="1846943">
                  <a:extLst>
                    <a:ext uri="{9D8B030D-6E8A-4147-A177-3AD203B41FA5}">
                      <a16:colId xmlns:a16="http://schemas.microsoft.com/office/drawing/2014/main" val="2692570622"/>
                    </a:ext>
                  </a:extLst>
                </a:gridCol>
                <a:gridCol w="1582057">
                  <a:extLst>
                    <a:ext uri="{9D8B030D-6E8A-4147-A177-3AD203B41FA5}">
                      <a16:colId xmlns:a16="http://schemas.microsoft.com/office/drawing/2014/main" val="1351413456"/>
                    </a:ext>
                  </a:extLst>
                </a:gridCol>
                <a:gridCol w="7086600">
                  <a:extLst>
                    <a:ext uri="{9D8B030D-6E8A-4147-A177-3AD203B41FA5}">
                      <a16:colId xmlns:a16="http://schemas.microsoft.com/office/drawing/2014/main" val="2546926241"/>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2862686782"/>
                  </a:ext>
                </a:extLst>
              </a:tr>
              <a:tr h="0">
                <a:tc>
                  <a:txBody>
                    <a:bodyPr/>
                    <a:lstStyle/>
                    <a:p>
                      <a:r>
                        <a:rPr lang="en-US"/>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205684259"/>
                  </a:ext>
                </a:extLst>
              </a:tr>
              <a:tr h="0">
                <a:tc>
                  <a:txBody>
                    <a:bodyPr/>
                    <a:lstStyle/>
                    <a:p>
                      <a:r>
                        <a:rPr lang="en-US"/>
                        <a:t>ADC $address</a:t>
                      </a:r>
                    </a:p>
                  </a:txBody>
                  <a:tcPr anchor="ctr"/>
                </a:tc>
                <a:tc>
                  <a:txBody>
                    <a:bodyPr/>
                    <a:lstStyle/>
                    <a:p>
                      <a:r>
                        <a:rPr lang="en-US"/>
                        <a:t>01100101</a:t>
                      </a:r>
                    </a:p>
                  </a:txBody>
                  <a:tcPr anchor="ctr"/>
                </a:tc>
                <a:tc>
                  <a:txBody>
                    <a:bodyPr/>
                    <a:lstStyle/>
                    <a:p>
                      <a:r>
                        <a:rPr lang="en-US"/>
                        <a:t>Add (from memory): ACC = ACC + memory[address]</a:t>
                      </a:r>
                    </a:p>
                  </a:txBody>
                  <a:tcPr anchor="ctr"/>
                </a:tc>
                <a:extLst>
                  <a:ext uri="{0D108BD9-81ED-4DB2-BD59-A6C34878D82A}">
                    <a16:rowId xmlns:a16="http://schemas.microsoft.com/office/drawing/2014/main" val="3347413487"/>
                  </a:ext>
                </a:extLst>
              </a:tr>
              <a:tr h="0">
                <a:tc>
                  <a:txBody>
                    <a:bodyPr/>
                    <a:lstStyle/>
                    <a:p>
                      <a:r>
                        <a:rPr lang="en-US"/>
                        <a:t>SBC #value</a:t>
                      </a:r>
                    </a:p>
                  </a:txBody>
                  <a:tcPr anchor="ctr"/>
                </a:tc>
                <a:tc>
                  <a:txBody>
                    <a:bodyPr/>
                    <a:lstStyle/>
                    <a:p>
                      <a:r>
                        <a:rPr lang="en-US"/>
                        <a:t>11101001</a:t>
                      </a:r>
                    </a:p>
                  </a:txBody>
                  <a:tcPr anchor="ctr"/>
                </a:tc>
                <a:tc>
                  <a:txBody>
                    <a:bodyPr/>
                    <a:lstStyle/>
                    <a:p>
                      <a:r>
                        <a:rPr lang="en-US"/>
                        <a:t>Subtract (immediate): ACC = ACC - value</a:t>
                      </a:r>
                    </a:p>
                  </a:txBody>
                  <a:tcPr anchor="ctr"/>
                </a:tc>
                <a:extLst>
                  <a:ext uri="{0D108BD9-81ED-4DB2-BD59-A6C34878D82A}">
                    <a16:rowId xmlns:a16="http://schemas.microsoft.com/office/drawing/2014/main" val="2853347055"/>
                  </a:ext>
                </a:extLst>
              </a:tr>
              <a:tr h="0">
                <a:tc>
                  <a:txBody>
                    <a:bodyPr/>
                    <a:lstStyle/>
                    <a:p>
                      <a:r>
                        <a:rPr lang="en-US"/>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928733459"/>
                  </a:ext>
                </a:extLst>
              </a:tr>
            </a:tbl>
          </a:graphicData>
        </a:graphic>
      </p:graphicFrame>
    </p:spTree>
    <p:extLst>
      <p:ext uri="{BB962C8B-B14F-4D97-AF65-F5344CB8AC3E}">
        <p14:creationId xmlns:p14="http://schemas.microsoft.com/office/powerpoint/2010/main" val="294050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C1BB1-4706-8BEC-1C2A-24D1CA08F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B0BEC-4046-260F-B7A6-DD7D5E3BD06B}"/>
              </a:ext>
            </a:extLst>
          </p:cNvPr>
          <p:cNvSpPr>
            <a:spLocks noGrp="1"/>
          </p:cNvSpPr>
          <p:nvPr>
            <p:ph type="title"/>
          </p:nvPr>
        </p:nvSpPr>
        <p:spPr/>
        <p:txBody>
          <a:bodyPr/>
          <a:lstStyle/>
          <a:p>
            <a:r>
              <a:rPr lang="en-US" dirty="0"/>
              <a:t>Comparison Instructions</a:t>
            </a:r>
          </a:p>
        </p:txBody>
      </p:sp>
      <p:sp>
        <p:nvSpPr>
          <p:cNvPr id="19" name="Content Placeholder 18">
            <a:extLst>
              <a:ext uri="{FF2B5EF4-FFF2-40B4-BE49-F238E27FC236}">
                <a16:creationId xmlns:a16="http://schemas.microsoft.com/office/drawing/2014/main" id="{4E284450-B7E5-25C6-E2B7-BB9B85D8D79A}"/>
              </a:ext>
            </a:extLst>
          </p:cNvPr>
          <p:cNvSpPr>
            <a:spLocks noGrp="1"/>
          </p:cNvSpPr>
          <p:nvPr>
            <p:ph idx="1"/>
          </p:nvPr>
        </p:nvSpPr>
        <p:spPr>
          <a:xfrm>
            <a:off x="838200" y="1585746"/>
            <a:ext cx="10515600" cy="822571"/>
          </a:xfrm>
        </p:spPr>
        <p:txBody>
          <a:bodyPr>
            <a:normAutofit lnSpcReduction="10000"/>
          </a:bodyPr>
          <a:lstStyle/>
          <a:p>
            <a:r>
              <a:rPr lang="en-US" dirty="0"/>
              <a:t>Comparison is like doing a subtraction, setting Z and N and then discarding the result of the subtraction.</a:t>
            </a:r>
          </a:p>
        </p:txBody>
      </p:sp>
      <p:sp>
        <p:nvSpPr>
          <p:cNvPr id="4" name="TextBox 3">
            <a:extLst>
              <a:ext uri="{FF2B5EF4-FFF2-40B4-BE49-F238E27FC236}">
                <a16:creationId xmlns:a16="http://schemas.microsoft.com/office/drawing/2014/main" id="{67CC99C2-DCCF-08FE-2177-DA1B8BEC4CB9}"/>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3" name="Table 2">
            <a:extLst>
              <a:ext uri="{FF2B5EF4-FFF2-40B4-BE49-F238E27FC236}">
                <a16:creationId xmlns:a16="http://schemas.microsoft.com/office/drawing/2014/main" id="{2B4C3EC7-A647-1B62-FFC6-6FAF1721C2D6}"/>
              </a:ext>
            </a:extLst>
          </p:cNvPr>
          <p:cNvGraphicFramePr>
            <a:graphicFrameLocks noGrp="1"/>
          </p:cNvGraphicFramePr>
          <p:nvPr>
            <p:extLst>
              <p:ext uri="{D42A27DB-BD31-4B8C-83A1-F6EECF244321}">
                <p14:modId xmlns:p14="http://schemas.microsoft.com/office/powerpoint/2010/main" val="1654981737"/>
              </p:ext>
            </p:extLst>
          </p:nvPr>
        </p:nvGraphicFramePr>
        <p:xfrm>
          <a:off x="1075706" y="2711934"/>
          <a:ext cx="9600209" cy="2560320"/>
        </p:xfrm>
        <a:graphic>
          <a:graphicData uri="http://schemas.openxmlformats.org/drawingml/2006/table">
            <a:tbl>
              <a:tblPr firstRow="1">
                <a:tableStyleId>{3C2FFA5D-87B4-456A-9821-1D502468CF0F}</a:tableStyleId>
              </a:tblPr>
              <a:tblGrid>
                <a:gridCol w="1513114">
                  <a:extLst>
                    <a:ext uri="{9D8B030D-6E8A-4147-A177-3AD203B41FA5}">
                      <a16:colId xmlns:a16="http://schemas.microsoft.com/office/drawing/2014/main" val="2692570622"/>
                    </a:ext>
                  </a:extLst>
                </a:gridCol>
                <a:gridCol w="1330037">
                  <a:extLst>
                    <a:ext uri="{9D8B030D-6E8A-4147-A177-3AD203B41FA5}">
                      <a16:colId xmlns:a16="http://schemas.microsoft.com/office/drawing/2014/main" val="1351413456"/>
                    </a:ext>
                  </a:extLst>
                </a:gridCol>
                <a:gridCol w="6757058">
                  <a:extLst>
                    <a:ext uri="{9D8B030D-6E8A-4147-A177-3AD203B41FA5}">
                      <a16:colId xmlns:a16="http://schemas.microsoft.com/office/drawing/2014/main" val="2546926241"/>
                    </a:ext>
                  </a:extLst>
                </a:gridCol>
              </a:tblGrid>
              <a:tr h="277442">
                <a:tc>
                  <a:txBody>
                    <a:bodyPr/>
                    <a:lstStyle/>
                    <a:p>
                      <a:r>
                        <a:rPr lang="en-US" sz="1800"/>
                        <a:t>Assembly</a:t>
                      </a:r>
                    </a:p>
                  </a:txBody>
                  <a:tcPr anchor="ctr"/>
                </a:tc>
                <a:tc>
                  <a:txBody>
                    <a:bodyPr/>
                    <a:lstStyle/>
                    <a:p>
                      <a:r>
                        <a:rPr lang="en-US" sz="1800"/>
                        <a:t>Opcode</a:t>
                      </a:r>
                    </a:p>
                  </a:txBody>
                  <a:tcPr anchor="ctr"/>
                </a:tc>
                <a:tc>
                  <a:txBody>
                    <a:bodyPr/>
                    <a:lstStyle/>
                    <a:p>
                      <a:r>
                        <a:rPr lang="en-US" sz="1800" dirty="0"/>
                        <a:t>Description</a:t>
                      </a:r>
                    </a:p>
                  </a:txBody>
                  <a:tcPr anchor="ctr"/>
                </a:tc>
                <a:extLst>
                  <a:ext uri="{0D108BD9-81ED-4DB2-BD59-A6C34878D82A}">
                    <a16:rowId xmlns:a16="http://schemas.microsoft.com/office/drawing/2014/main" val="2862686782"/>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1205684259"/>
                  </a:ext>
                </a:extLst>
              </a:tr>
              <a:tr h="0">
                <a:tc>
                  <a:txBody>
                    <a:bodyPr/>
                    <a:lstStyle/>
                    <a:p>
                      <a:r>
                        <a:rPr lang="en-US" sz="1800"/>
                        <a:t>CMP $address</a:t>
                      </a:r>
                    </a:p>
                  </a:txBody>
                  <a:tcPr anchor="ctr"/>
                </a:tc>
                <a:tc>
                  <a:txBody>
                    <a:bodyPr/>
                    <a:lstStyle/>
                    <a:p>
                      <a:r>
                        <a:rPr lang="en-US" sz="1800"/>
                        <a:t>11000101</a:t>
                      </a:r>
                    </a:p>
                  </a:txBody>
                  <a:tcPr anchor="ctr"/>
                </a:tc>
                <a:tc>
                  <a:txBody>
                    <a:bodyPr/>
                    <a:lstStyle/>
                    <a:p>
                      <a:r>
                        <a:rPr lang="en-US" sz="1800" dirty="0"/>
                        <a:t>Compare accumulator with memory[address], sets Z, N flags</a:t>
                      </a:r>
                    </a:p>
                  </a:txBody>
                  <a:tcPr anchor="ctr"/>
                </a:tc>
                <a:extLst>
                  <a:ext uri="{0D108BD9-81ED-4DB2-BD59-A6C34878D82A}">
                    <a16:rowId xmlns:a16="http://schemas.microsoft.com/office/drawing/2014/main" val="3347413487"/>
                  </a:ext>
                </a:extLst>
              </a:tr>
              <a:tr h="0">
                <a:tc>
                  <a:txBody>
                    <a:bodyPr/>
                    <a:lstStyle/>
                    <a:p>
                      <a:r>
                        <a:rPr lang="en-US" sz="1800"/>
                        <a:t>CPX #value</a:t>
                      </a:r>
                    </a:p>
                  </a:txBody>
                  <a:tcPr anchor="ctr"/>
                </a:tc>
                <a:tc>
                  <a:txBody>
                    <a:bodyPr/>
                    <a:lstStyle/>
                    <a:p>
                      <a:r>
                        <a:rPr lang="en-US" sz="1800"/>
                        <a:t>11100000</a:t>
                      </a:r>
                    </a:p>
                  </a:txBody>
                  <a:tcPr anchor="ctr"/>
                </a:tc>
                <a:tc>
                  <a:txBody>
                    <a:bodyPr/>
                    <a:lstStyle/>
                    <a:p>
                      <a:r>
                        <a:rPr lang="en-US" sz="1800"/>
                        <a:t>Compare X register with immediate value, sets Z, N flags</a:t>
                      </a:r>
                    </a:p>
                  </a:txBody>
                  <a:tcPr anchor="ctr"/>
                </a:tc>
                <a:extLst>
                  <a:ext uri="{0D108BD9-81ED-4DB2-BD59-A6C34878D82A}">
                    <a16:rowId xmlns:a16="http://schemas.microsoft.com/office/drawing/2014/main" val="2853347055"/>
                  </a:ext>
                </a:extLst>
              </a:tr>
              <a:tr h="0">
                <a:tc>
                  <a:txBody>
                    <a:bodyPr/>
                    <a:lstStyle/>
                    <a:p>
                      <a:r>
                        <a:rPr lang="en-US" sz="1800"/>
                        <a:t>CPX $address</a:t>
                      </a:r>
                    </a:p>
                  </a:txBody>
                  <a:tcPr anchor="ctr"/>
                </a:tc>
                <a:tc>
                  <a:txBody>
                    <a:bodyPr/>
                    <a:lstStyle/>
                    <a:p>
                      <a:r>
                        <a:rPr lang="en-US" sz="1800"/>
                        <a:t>11100100</a:t>
                      </a:r>
                    </a:p>
                  </a:txBody>
                  <a:tcPr anchor="ctr"/>
                </a:tc>
                <a:tc>
                  <a:txBody>
                    <a:bodyPr/>
                    <a:lstStyle/>
                    <a:p>
                      <a:r>
                        <a:rPr lang="en-US" sz="1800" dirty="0"/>
                        <a:t>Compare X register with memory[address], sets Z, N flags</a:t>
                      </a:r>
                    </a:p>
                  </a:txBody>
                  <a:tcPr anchor="ctr"/>
                </a:tc>
                <a:extLst>
                  <a:ext uri="{0D108BD9-81ED-4DB2-BD59-A6C34878D82A}">
                    <a16:rowId xmlns:a16="http://schemas.microsoft.com/office/drawing/2014/main" val="928733459"/>
                  </a:ext>
                </a:extLst>
              </a:tr>
              <a:tr h="0">
                <a:tc>
                  <a:txBody>
                    <a:bodyPr/>
                    <a:lstStyle/>
                    <a:p>
                      <a:r>
                        <a:rPr lang="en-US" sz="1800"/>
                        <a:t>CPY #value</a:t>
                      </a:r>
                    </a:p>
                  </a:txBody>
                  <a:tcPr anchor="ctr"/>
                </a:tc>
                <a:tc>
                  <a:txBody>
                    <a:bodyPr/>
                    <a:lstStyle/>
                    <a:p>
                      <a:r>
                        <a:rPr lang="en-US" sz="1800"/>
                        <a:t>11000000</a:t>
                      </a:r>
                    </a:p>
                  </a:txBody>
                  <a:tcPr anchor="ctr"/>
                </a:tc>
                <a:tc>
                  <a:txBody>
                    <a:bodyPr/>
                    <a:lstStyle/>
                    <a:p>
                      <a:r>
                        <a:rPr lang="en-US" sz="1800"/>
                        <a:t>Compare Y register with immediate value, sets Z, N flags</a:t>
                      </a:r>
                    </a:p>
                  </a:txBody>
                  <a:tcPr anchor="ctr"/>
                </a:tc>
                <a:extLst>
                  <a:ext uri="{0D108BD9-81ED-4DB2-BD59-A6C34878D82A}">
                    <a16:rowId xmlns:a16="http://schemas.microsoft.com/office/drawing/2014/main" val="669694705"/>
                  </a:ext>
                </a:extLst>
              </a:tr>
              <a:tr h="0">
                <a:tc>
                  <a:txBody>
                    <a:bodyPr/>
                    <a:lstStyle/>
                    <a:p>
                      <a:r>
                        <a:rPr lang="en-US" sz="1800"/>
                        <a:t>CPY $address</a:t>
                      </a:r>
                    </a:p>
                  </a:txBody>
                  <a:tcPr anchor="ctr"/>
                </a:tc>
                <a:tc>
                  <a:txBody>
                    <a:bodyPr/>
                    <a:lstStyle/>
                    <a:p>
                      <a:r>
                        <a:rPr lang="en-US" sz="1800"/>
                        <a:t>11000100</a:t>
                      </a:r>
                    </a:p>
                  </a:txBody>
                  <a:tcPr anchor="ctr"/>
                </a:tc>
                <a:tc>
                  <a:txBody>
                    <a:bodyPr/>
                    <a:lstStyle/>
                    <a:p>
                      <a:r>
                        <a:rPr lang="en-US" sz="1800" dirty="0"/>
                        <a:t>Compare Y register with memory[address], sets Z, N flags</a:t>
                      </a:r>
                    </a:p>
                  </a:txBody>
                  <a:tcPr anchor="ctr"/>
                </a:tc>
                <a:extLst>
                  <a:ext uri="{0D108BD9-81ED-4DB2-BD59-A6C34878D82A}">
                    <a16:rowId xmlns:a16="http://schemas.microsoft.com/office/drawing/2014/main" val="1842231757"/>
                  </a:ext>
                </a:extLst>
              </a:tr>
            </a:tbl>
          </a:graphicData>
        </a:graphic>
      </p:graphicFrame>
    </p:spTree>
    <p:extLst>
      <p:ext uri="{BB962C8B-B14F-4D97-AF65-F5344CB8AC3E}">
        <p14:creationId xmlns:p14="http://schemas.microsoft.com/office/powerpoint/2010/main" val="2943828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F5F91-0B18-A1B7-8B37-FEC8E153EAAE}"/>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474ACCD-2AE2-DFD6-7943-BA9733CEE8ED}"/>
              </a:ext>
            </a:extLst>
          </p:cNvPr>
          <p:cNvSpPr>
            <a:spLocks noGrp="1"/>
          </p:cNvSpPr>
          <p:nvPr>
            <p:ph idx="1"/>
          </p:nvPr>
        </p:nvSpPr>
        <p:spPr>
          <a:xfrm>
            <a:off x="838200" y="1596981"/>
            <a:ext cx="10515600" cy="2292848"/>
          </a:xfrm>
        </p:spPr>
        <p:txBody>
          <a:bodyPr>
            <a:normAutofit fontScale="92500" lnSpcReduction="10000"/>
          </a:bodyPr>
          <a:lstStyle/>
          <a:p>
            <a:r>
              <a:rPr lang="en-US" dirty="0"/>
              <a:t>Every instruction that changes a register (and the compare instructions) sets the result flags</a:t>
            </a:r>
          </a:p>
          <a:p>
            <a:pPr lvl="1"/>
            <a:r>
              <a:rPr lang="en-US" dirty="0"/>
              <a:t>Z = 1 if the result is zero, 0 if the result is no zero</a:t>
            </a:r>
          </a:p>
          <a:p>
            <a:pPr lvl="1"/>
            <a:r>
              <a:rPr lang="en-US" dirty="0"/>
              <a:t>N = 1 if the result is negative and 0 if the result is positive</a:t>
            </a:r>
          </a:p>
          <a:p>
            <a:r>
              <a:rPr lang="en-US" dirty="0"/>
              <a:t>The CMP instruction is like subtraction – it sets Z and N but ignores the result value of the subtraction</a:t>
            </a:r>
          </a:p>
        </p:txBody>
      </p:sp>
      <p:sp>
        <p:nvSpPr>
          <p:cNvPr id="4" name="TextBox 3">
            <a:extLst>
              <a:ext uri="{FF2B5EF4-FFF2-40B4-BE49-F238E27FC236}">
                <a16:creationId xmlns:a16="http://schemas.microsoft.com/office/drawing/2014/main" id="{F67DA561-9239-CBFD-9356-2454B81CA358}"/>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6" name="Table 5">
            <a:extLst>
              <a:ext uri="{FF2B5EF4-FFF2-40B4-BE49-F238E27FC236}">
                <a16:creationId xmlns:a16="http://schemas.microsoft.com/office/drawing/2014/main" id="{1A0D60FA-30E1-2E5E-4D82-7157AF6334B3}"/>
              </a:ext>
            </a:extLst>
          </p:cNvPr>
          <p:cNvGraphicFramePr>
            <a:graphicFrameLocks noGrp="1"/>
          </p:cNvGraphicFramePr>
          <p:nvPr>
            <p:extLst>
              <p:ext uri="{D42A27DB-BD31-4B8C-83A1-F6EECF244321}">
                <p14:modId xmlns:p14="http://schemas.microsoft.com/office/powerpoint/2010/main" val="758318500"/>
              </p:ext>
            </p:extLst>
          </p:nvPr>
        </p:nvGraphicFramePr>
        <p:xfrm>
          <a:off x="4015345" y="4097476"/>
          <a:ext cx="3733800" cy="1463040"/>
        </p:xfrm>
        <a:graphic>
          <a:graphicData uri="http://schemas.openxmlformats.org/drawingml/2006/table">
            <a:tbl>
              <a:tblPr firstRow="1">
                <a:tableStyleId>{3C2FFA5D-87B4-456A-9821-1D502468CF0F}</a:tableStyleId>
              </a:tblPr>
              <a:tblGrid>
                <a:gridCol w="1629228">
                  <a:extLst>
                    <a:ext uri="{9D8B030D-6E8A-4147-A177-3AD203B41FA5}">
                      <a16:colId xmlns:a16="http://schemas.microsoft.com/office/drawing/2014/main" val="2692570622"/>
                    </a:ext>
                  </a:extLst>
                </a:gridCol>
                <a:gridCol w="1103086">
                  <a:extLst>
                    <a:ext uri="{9D8B030D-6E8A-4147-A177-3AD203B41FA5}">
                      <a16:colId xmlns:a16="http://schemas.microsoft.com/office/drawing/2014/main" val="1351413456"/>
                    </a:ext>
                  </a:extLst>
                </a:gridCol>
                <a:gridCol w="1001486">
                  <a:extLst>
                    <a:ext uri="{9D8B030D-6E8A-4147-A177-3AD203B41FA5}">
                      <a16:colId xmlns:a16="http://schemas.microsoft.com/office/drawing/2014/main" val="2546926241"/>
                    </a:ext>
                  </a:extLst>
                </a:gridCol>
              </a:tblGrid>
              <a:tr h="0">
                <a:tc>
                  <a:txBody>
                    <a:bodyPr/>
                    <a:lstStyle/>
                    <a:p>
                      <a:r>
                        <a:rPr lang="en-US" dirty="0"/>
                        <a:t>Result</a:t>
                      </a:r>
                    </a:p>
                  </a:txBody>
                  <a:tcPr anchor="ctr"/>
                </a:tc>
                <a:tc>
                  <a:txBody>
                    <a:bodyPr/>
                    <a:lstStyle/>
                    <a:p>
                      <a:pPr algn="ctr"/>
                      <a:r>
                        <a:rPr lang="en-US" dirty="0"/>
                        <a:t>Z</a:t>
                      </a:r>
                    </a:p>
                  </a:txBody>
                  <a:tcPr anchor="ctr"/>
                </a:tc>
                <a:tc>
                  <a:txBody>
                    <a:bodyPr/>
                    <a:lstStyle/>
                    <a:p>
                      <a:pPr algn="ctr"/>
                      <a:r>
                        <a:rPr lang="en-US" dirty="0"/>
                        <a:t>N</a:t>
                      </a:r>
                    </a:p>
                  </a:txBody>
                  <a:tcPr anchor="ctr"/>
                </a:tc>
                <a:extLst>
                  <a:ext uri="{0D108BD9-81ED-4DB2-BD59-A6C34878D82A}">
                    <a16:rowId xmlns:a16="http://schemas.microsoft.com/office/drawing/2014/main" val="2862686782"/>
                  </a:ext>
                </a:extLst>
              </a:tr>
              <a:tr h="0">
                <a:tc>
                  <a:txBody>
                    <a:bodyPr/>
                    <a:lstStyle/>
                    <a:p>
                      <a:r>
                        <a:rPr lang="en-US" dirty="0"/>
                        <a:t>0</a:t>
                      </a:r>
                    </a:p>
                  </a:txBody>
                  <a:tcPr anchor="ctr"/>
                </a:tc>
                <a:tc>
                  <a:txBody>
                    <a:bodyPr/>
                    <a:lstStyle/>
                    <a:p>
                      <a:pPr algn="ctr"/>
                      <a:r>
                        <a:rPr lang="en-US" dirty="0"/>
                        <a:t>1</a:t>
                      </a:r>
                    </a:p>
                  </a:txBody>
                  <a:tcPr anchor="ctr"/>
                </a:tc>
                <a:tc>
                  <a:txBody>
                    <a:bodyPr/>
                    <a:lstStyle/>
                    <a:p>
                      <a:pPr algn="ctr"/>
                      <a:r>
                        <a:rPr lang="en-US" dirty="0"/>
                        <a:t>0</a:t>
                      </a:r>
                    </a:p>
                  </a:txBody>
                  <a:tcPr anchor="ctr"/>
                </a:tc>
                <a:extLst>
                  <a:ext uri="{0D108BD9-81ED-4DB2-BD59-A6C34878D82A}">
                    <a16:rowId xmlns:a16="http://schemas.microsoft.com/office/drawing/2014/main" val="1205684259"/>
                  </a:ext>
                </a:extLst>
              </a:tr>
              <a:tr h="0">
                <a:tc>
                  <a:txBody>
                    <a:bodyPr/>
                    <a:lstStyle/>
                    <a:p>
                      <a:r>
                        <a:rPr lang="en-US" dirty="0"/>
                        <a:t>positive</a:t>
                      </a:r>
                    </a:p>
                  </a:txBody>
                  <a:tcPr anchor="ctr"/>
                </a:tc>
                <a:tc>
                  <a:txBody>
                    <a:bodyPr/>
                    <a:lstStyle/>
                    <a:p>
                      <a:pPr algn="ctr"/>
                      <a:r>
                        <a:rPr lang="en-US" dirty="0"/>
                        <a:t>0</a:t>
                      </a:r>
                    </a:p>
                  </a:txBody>
                  <a:tcPr anchor="ctr"/>
                </a:tc>
                <a:tc>
                  <a:txBody>
                    <a:bodyPr/>
                    <a:lstStyle/>
                    <a:p>
                      <a:pPr algn="ctr"/>
                      <a:r>
                        <a:rPr lang="en-US" dirty="0"/>
                        <a:t>1</a:t>
                      </a:r>
                    </a:p>
                  </a:txBody>
                  <a:tcPr anchor="ctr"/>
                </a:tc>
                <a:extLst>
                  <a:ext uri="{0D108BD9-81ED-4DB2-BD59-A6C34878D82A}">
                    <a16:rowId xmlns:a16="http://schemas.microsoft.com/office/drawing/2014/main" val="3347413487"/>
                  </a:ext>
                </a:extLst>
              </a:tr>
              <a:tr h="0">
                <a:tc>
                  <a:txBody>
                    <a:bodyPr/>
                    <a:lstStyle/>
                    <a:p>
                      <a:r>
                        <a:rPr lang="en-US" dirty="0"/>
                        <a:t>negative</a:t>
                      </a:r>
                    </a:p>
                  </a:txBody>
                  <a:tcPr anchor="ctr"/>
                </a:tc>
                <a:tc>
                  <a:txBody>
                    <a:bodyPr/>
                    <a:lstStyle/>
                    <a:p>
                      <a:pPr algn="ctr"/>
                      <a:r>
                        <a:rPr lang="en-US" dirty="0"/>
                        <a:t>0</a:t>
                      </a:r>
                    </a:p>
                  </a:txBody>
                  <a:tcPr anchor="ctr"/>
                </a:tc>
                <a:tc>
                  <a:txBody>
                    <a:bodyPr/>
                    <a:lstStyle/>
                    <a:p>
                      <a:pPr algn="ctr"/>
                      <a:r>
                        <a:rPr lang="en-US" dirty="0"/>
                        <a:t>0</a:t>
                      </a:r>
                    </a:p>
                  </a:txBody>
                  <a:tcPr anchor="ctr"/>
                </a:tc>
                <a:extLst>
                  <a:ext uri="{0D108BD9-81ED-4DB2-BD59-A6C34878D82A}">
                    <a16:rowId xmlns:a16="http://schemas.microsoft.com/office/drawing/2014/main" val="2853347055"/>
                  </a:ext>
                </a:extLst>
              </a:tr>
            </a:tbl>
          </a:graphicData>
        </a:graphic>
      </p:graphicFrame>
    </p:spTree>
    <p:extLst>
      <p:ext uri="{BB962C8B-B14F-4D97-AF65-F5344CB8AC3E}">
        <p14:creationId xmlns:p14="http://schemas.microsoft.com/office/powerpoint/2010/main" val="294663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7BE8-6A0B-9F6D-B109-644EB0DD5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FBF61-D453-8A74-718A-95E453C8E057}"/>
              </a:ext>
            </a:extLst>
          </p:cNvPr>
          <p:cNvSpPr>
            <a:spLocks noGrp="1"/>
          </p:cNvSpPr>
          <p:nvPr>
            <p:ph type="title"/>
          </p:nvPr>
        </p:nvSpPr>
        <p:spPr/>
        <p:txBody>
          <a:bodyPr/>
          <a:lstStyle/>
          <a:p>
            <a:r>
              <a:rPr lang="en-US" dirty="0"/>
              <a:t>There is no IF statement in Machine Code</a:t>
            </a:r>
          </a:p>
        </p:txBody>
      </p:sp>
      <p:sp>
        <p:nvSpPr>
          <p:cNvPr id="3" name="Content Placeholder 2">
            <a:extLst>
              <a:ext uri="{FF2B5EF4-FFF2-40B4-BE49-F238E27FC236}">
                <a16:creationId xmlns:a16="http://schemas.microsoft.com/office/drawing/2014/main" id="{555D9A55-04B7-6270-B481-9FD816DA2172}"/>
              </a:ext>
            </a:extLst>
          </p:cNvPr>
          <p:cNvSpPr>
            <a:spLocks noGrp="1"/>
          </p:cNvSpPr>
          <p:nvPr>
            <p:ph idx="1"/>
          </p:nvPr>
        </p:nvSpPr>
        <p:spPr>
          <a:xfrm>
            <a:off x="838200" y="1596981"/>
            <a:ext cx="10515600" cy="783362"/>
          </a:xfrm>
        </p:spPr>
        <p:txBody>
          <a:bodyPr>
            <a:normAutofit/>
          </a:bodyPr>
          <a:lstStyle/>
          <a:p>
            <a:r>
              <a:rPr lang="en-US" dirty="0"/>
              <a:t>The closest we have to an IF is a CMP + conditional jump</a:t>
            </a:r>
          </a:p>
        </p:txBody>
      </p:sp>
      <p:sp>
        <p:nvSpPr>
          <p:cNvPr id="4" name="TextBox 3">
            <a:extLst>
              <a:ext uri="{FF2B5EF4-FFF2-40B4-BE49-F238E27FC236}">
                <a16:creationId xmlns:a16="http://schemas.microsoft.com/office/drawing/2014/main" id="{1441A3C2-DA17-50F8-8CD8-A3C2596BE877}"/>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5" name="Table 4">
            <a:extLst>
              <a:ext uri="{FF2B5EF4-FFF2-40B4-BE49-F238E27FC236}">
                <a16:creationId xmlns:a16="http://schemas.microsoft.com/office/drawing/2014/main" id="{F26E6CF7-D594-2FDD-4001-FEBEA3A08729}"/>
              </a:ext>
            </a:extLst>
          </p:cNvPr>
          <p:cNvGraphicFramePr>
            <a:graphicFrameLocks noGrp="1"/>
          </p:cNvGraphicFramePr>
          <p:nvPr>
            <p:extLst>
              <p:ext uri="{D42A27DB-BD31-4B8C-83A1-F6EECF244321}">
                <p14:modId xmlns:p14="http://schemas.microsoft.com/office/powerpoint/2010/main" val="548696246"/>
              </p:ext>
            </p:extLst>
          </p:nvPr>
        </p:nvGraphicFramePr>
        <p:xfrm>
          <a:off x="1943099" y="2264638"/>
          <a:ext cx="8305801" cy="1828800"/>
        </p:xfrm>
        <a:graphic>
          <a:graphicData uri="http://schemas.openxmlformats.org/drawingml/2006/table">
            <a:tbl>
              <a:tblPr firstRow="1">
                <a:tableStyleId>{3C2FFA5D-87B4-456A-9821-1D502468CF0F}</a:tableStyleId>
              </a:tblPr>
              <a:tblGrid>
                <a:gridCol w="1642244">
                  <a:extLst>
                    <a:ext uri="{9D8B030D-6E8A-4147-A177-3AD203B41FA5}">
                      <a16:colId xmlns:a16="http://schemas.microsoft.com/office/drawing/2014/main" val="1788739770"/>
                    </a:ext>
                  </a:extLst>
                </a:gridCol>
                <a:gridCol w="1604986">
                  <a:extLst>
                    <a:ext uri="{9D8B030D-6E8A-4147-A177-3AD203B41FA5}">
                      <a16:colId xmlns:a16="http://schemas.microsoft.com/office/drawing/2014/main" val="1082718568"/>
                    </a:ext>
                  </a:extLst>
                </a:gridCol>
                <a:gridCol w="5058571">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BEQ $address</a:t>
                      </a:r>
                    </a:p>
                  </a:txBody>
                  <a:tcPr anchor="ctr"/>
                </a:tc>
                <a:tc>
                  <a:txBody>
                    <a:bodyPr/>
                    <a:lstStyle/>
                    <a:p>
                      <a:r>
                        <a:rPr lang="en-US"/>
                        <a:t>11110000</a:t>
                      </a:r>
                    </a:p>
                  </a:txBody>
                  <a:tcPr anchor="ctr"/>
                </a:tc>
                <a:tc>
                  <a:txBody>
                    <a:bodyPr/>
                    <a:lstStyle/>
                    <a:p>
                      <a:r>
                        <a:rPr lang="en-US"/>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
        <p:nvSpPr>
          <p:cNvPr id="8" name="TextBox 7">
            <a:extLst>
              <a:ext uri="{FF2B5EF4-FFF2-40B4-BE49-F238E27FC236}">
                <a16:creationId xmlns:a16="http://schemas.microsoft.com/office/drawing/2014/main" id="{09A4095A-AE09-F7A3-13E4-DE4593F2F7C1}"/>
              </a:ext>
            </a:extLst>
          </p:cNvPr>
          <p:cNvSpPr txBox="1"/>
          <p:nvPr/>
        </p:nvSpPr>
        <p:spPr>
          <a:xfrm>
            <a:off x="1074663" y="4522355"/>
            <a:ext cx="5976644" cy="1477328"/>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   ; ASCII value for 'p'</a:t>
            </a:r>
          </a:p>
          <a:p>
            <a:r>
              <a:rPr lang="en-US" b="1" dirty="0">
                <a:latin typeface="Courier New" panose="02070309020205020404" pitchFamily="49" charset="0"/>
                <a:cs typeface="Courier New" panose="02070309020205020404" pitchFamily="49" charset="0"/>
              </a:rPr>
              <a:t>CMP #'a'   ; ASCII value for 'a'</a:t>
            </a:r>
          </a:p>
          <a:p>
            <a:r>
              <a:rPr lang="en-US" b="1" dirty="0">
                <a:latin typeface="Courier New" panose="02070309020205020404" pitchFamily="49" charset="0"/>
                <a:cs typeface="Courier New" panose="02070309020205020404" pitchFamily="49" charset="0"/>
              </a:rPr>
              <a:t>BMI $08    ; Branch if minus (less than)</a:t>
            </a:r>
          </a:p>
          <a:p>
            <a:r>
              <a:rPr lang="en-US" b="1" dirty="0">
                <a:latin typeface="Courier New" panose="02070309020205020404" pitchFamily="49" charset="0"/>
                <a:cs typeface="Courier New" panose="02070309020205020404" pitchFamily="49" charset="0"/>
              </a:rPr>
              <a:t>SBC #0x20  ; convert to uppercase</a:t>
            </a:r>
          </a:p>
          <a:p>
            <a:r>
              <a:rPr lang="en-US" b="1" dirty="0">
                <a:latin typeface="Courier New" panose="02070309020205020404" pitchFamily="49" charset="0"/>
                <a:cs typeface="Courier New" panose="02070309020205020404" pitchFamily="49" charset="0"/>
              </a:rPr>
              <a:t>BRK        ; This is at 0x08</a:t>
            </a:r>
          </a:p>
        </p:txBody>
      </p:sp>
      <p:sp>
        <p:nvSpPr>
          <p:cNvPr id="9" name="TextBox 8">
            <a:extLst>
              <a:ext uri="{FF2B5EF4-FFF2-40B4-BE49-F238E27FC236}">
                <a16:creationId xmlns:a16="http://schemas.microsoft.com/office/drawing/2014/main" id="{6B26167E-D9C0-851F-2C53-8311B964A7FB}"/>
              </a:ext>
            </a:extLst>
          </p:cNvPr>
          <p:cNvSpPr txBox="1"/>
          <p:nvPr/>
        </p:nvSpPr>
        <p:spPr>
          <a:xfrm>
            <a:off x="7614447" y="4799354"/>
            <a:ext cx="4201502" cy="923330"/>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if acc &lt; 'a' : </a:t>
            </a:r>
            <a:r>
              <a:rPr lang="en-US" b="1" dirty="0" err="1">
                <a:latin typeface="Courier New" panose="02070309020205020404" pitchFamily="49" charset="0"/>
                <a:cs typeface="Courier New" panose="02070309020205020404" pitchFamily="49" charset="0"/>
              </a:rPr>
              <a:t>goto</a:t>
            </a:r>
            <a:r>
              <a:rPr lang="en-US" b="1" dirty="0">
                <a:latin typeface="Courier New" panose="02070309020205020404" pitchFamily="49" charset="0"/>
                <a:cs typeface="Courier New" panose="02070309020205020404" pitchFamily="49" charset="0"/>
              </a:rPr>
              <a:t> skip</a:t>
            </a:r>
          </a:p>
          <a:p>
            <a:r>
              <a:rPr lang="en-US" b="1" dirty="0">
                <a:latin typeface="Courier New" panose="02070309020205020404" pitchFamily="49" charset="0"/>
                <a:cs typeface="Courier New" panose="02070309020205020404" pitchFamily="49" charset="0"/>
              </a:rPr>
              <a:t>acc = acc – 0x20</a:t>
            </a:r>
          </a:p>
          <a:p>
            <a:r>
              <a:rPr lang="en-US" b="1" dirty="0">
                <a:latin typeface="Courier New" panose="02070309020205020404" pitchFamily="49" charset="0"/>
                <a:cs typeface="Courier New" panose="02070309020205020404" pitchFamily="49" charset="0"/>
              </a:rPr>
              <a:t>skip: BRK</a:t>
            </a:r>
          </a:p>
        </p:txBody>
      </p:sp>
    </p:spTree>
    <p:extLst>
      <p:ext uri="{BB962C8B-B14F-4D97-AF65-F5344CB8AC3E}">
        <p14:creationId xmlns:p14="http://schemas.microsoft.com/office/powerpoint/2010/main" val="3626803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2E198-B2E1-E206-D050-49A7528C803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32466CB-5C9E-0D90-F4CA-1310DA413D43}"/>
              </a:ext>
            </a:extLst>
          </p:cNvPr>
          <p:cNvSpPr/>
          <p:nvPr/>
        </p:nvSpPr>
        <p:spPr>
          <a:xfrm>
            <a:off x="2218976" y="52805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6" name="TextBox 5">
            <a:extLst>
              <a:ext uri="{FF2B5EF4-FFF2-40B4-BE49-F238E27FC236}">
                <a16:creationId xmlns:a16="http://schemas.microsoft.com/office/drawing/2014/main" id="{87DCD981-322E-39C1-4A41-FC9158867064}"/>
              </a:ext>
            </a:extLst>
          </p:cNvPr>
          <p:cNvSpPr txBox="1"/>
          <p:nvPr/>
        </p:nvSpPr>
        <p:spPr>
          <a:xfrm>
            <a:off x="1294645" y="57636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8" name="Rectangle 7">
            <a:extLst>
              <a:ext uri="{FF2B5EF4-FFF2-40B4-BE49-F238E27FC236}">
                <a16:creationId xmlns:a16="http://schemas.microsoft.com/office/drawing/2014/main" id="{F7F57A16-7924-B978-164B-892505918FED}"/>
              </a:ext>
            </a:extLst>
          </p:cNvPr>
          <p:cNvSpPr/>
          <p:nvPr/>
        </p:nvSpPr>
        <p:spPr>
          <a:xfrm>
            <a:off x="2218974" y="107794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9" name="TextBox 8">
            <a:extLst>
              <a:ext uri="{FF2B5EF4-FFF2-40B4-BE49-F238E27FC236}">
                <a16:creationId xmlns:a16="http://schemas.microsoft.com/office/drawing/2014/main" id="{D57548F3-0D41-965F-1648-A67BE572D884}"/>
              </a:ext>
            </a:extLst>
          </p:cNvPr>
          <p:cNvSpPr txBox="1"/>
          <p:nvPr/>
        </p:nvSpPr>
        <p:spPr>
          <a:xfrm>
            <a:off x="1284212" y="112624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10" name="TextBox 9">
            <a:extLst>
              <a:ext uri="{FF2B5EF4-FFF2-40B4-BE49-F238E27FC236}">
                <a16:creationId xmlns:a16="http://schemas.microsoft.com/office/drawing/2014/main" id="{331F0869-D168-17F0-A8C8-A257A0E0E020}"/>
              </a:ext>
            </a:extLst>
          </p:cNvPr>
          <p:cNvSpPr txBox="1"/>
          <p:nvPr/>
        </p:nvSpPr>
        <p:spPr>
          <a:xfrm>
            <a:off x="3803142" y="573274"/>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11" name="TextBox 10">
            <a:extLst>
              <a:ext uri="{FF2B5EF4-FFF2-40B4-BE49-F238E27FC236}">
                <a16:creationId xmlns:a16="http://schemas.microsoft.com/office/drawing/2014/main" id="{582667F7-329E-FCEE-7901-8848A9DCE5CD}"/>
              </a:ext>
            </a:extLst>
          </p:cNvPr>
          <p:cNvSpPr txBox="1"/>
          <p:nvPr/>
        </p:nvSpPr>
        <p:spPr>
          <a:xfrm>
            <a:off x="3803142" y="112316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12" name="Rectangle 11">
            <a:extLst>
              <a:ext uri="{FF2B5EF4-FFF2-40B4-BE49-F238E27FC236}">
                <a16:creationId xmlns:a16="http://schemas.microsoft.com/office/drawing/2014/main" id="{A4B7733D-B791-239D-5210-5C561FF126BA}"/>
              </a:ext>
            </a:extLst>
          </p:cNvPr>
          <p:cNvSpPr/>
          <p:nvPr/>
        </p:nvSpPr>
        <p:spPr>
          <a:xfrm>
            <a:off x="2247601" y="165745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13" name="TextBox 12">
            <a:extLst>
              <a:ext uri="{FF2B5EF4-FFF2-40B4-BE49-F238E27FC236}">
                <a16:creationId xmlns:a16="http://schemas.microsoft.com/office/drawing/2014/main" id="{70C19CC3-5695-BA87-C8A2-7E70249B9E9C}"/>
              </a:ext>
            </a:extLst>
          </p:cNvPr>
          <p:cNvSpPr txBox="1"/>
          <p:nvPr/>
        </p:nvSpPr>
        <p:spPr>
          <a:xfrm>
            <a:off x="1323271" y="170575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14" name="Rectangle 13">
            <a:extLst>
              <a:ext uri="{FF2B5EF4-FFF2-40B4-BE49-F238E27FC236}">
                <a16:creationId xmlns:a16="http://schemas.microsoft.com/office/drawing/2014/main" id="{31694199-AD63-AAA0-A3B2-D3ABB7DBA721}"/>
              </a:ext>
            </a:extLst>
          </p:cNvPr>
          <p:cNvSpPr/>
          <p:nvPr/>
        </p:nvSpPr>
        <p:spPr>
          <a:xfrm>
            <a:off x="2247600" y="220733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15" name="TextBox 14">
            <a:extLst>
              <a:ext uri="{FF2B5EF4-FFF2-40B4-BE49-F238E27FC236}">
                <a16:creationId xmlns:a16="http://schemas.microsoft.com/office/drawing/2014/main" id="{3F2844A3-E463-AE4B-8E2F-13F87B1BBCE2}"/>
              </a:ext>
            </a:extLst>
          </p:cNvPr>
          <p:cNvSpPr txBox="1"/>
          <p:nvPr/>
        </p:nvSpPr>
        <p:spPr>
          <a:xfrm>
            <a:off x="1312837" y="225564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16" name="TextBox 15">
            <a:extLst>
              <a:ext uri="{FF2B5EF4-FFF2-40B4-BE49-F238E27FC236}">
                <a16:creationId xmlns:a16="http://schemas.microsoft.com/office/drawing/2014/main" id="{7560828B-6DAE-7AD7-84CD-9C6CC8CBCBDB}"/>
              </a:ext>
            </a:extLst>
          </p:cNvPr>
          <p:cNvSpPr txBox="1"/>
          <p:nvPr/>
        </p:nvSpPr>
        <p:spPr>
          <a:xfrm>
            <a:off x="3831768" y="1702671"/>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17" name="TextBox 16">
            <a:extLst>
              <a:ext uri="{FF2B5EF4-FFF2-40B4-BE49-F238E27FC236}">
                <a16:creationId xmlns:a16="http://schemas.microsoft.com/office/drawing/2014/main" id="{47E9E51F-8164-00E1-6CD2-F1CD4966848C}"/>
              </a:ext>
            </a:extLst>
          </p:cNvPr>
          <p:cNvSpPr txBox="1"/>
          <p:nvPr/>
        </p:nvSpPr>
        <p:spPr>
          <a:xfrm>
            <a:off x="3831768" y="2252558"/>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18" name="Rectangle 17">
            <a:extLst>
              <a:ext uri="{FF2B5EF4-FFF2-40B4-BE49-F238E27FC236}">
                <a16:creationId xmlns:a16="http://schemas.microsoft.com/office/drawing/2014/main" id="{E84AFFCF-B60D-6190-31B5-8A3CFB9F117A}"/>
              </a:ext>
            </a:extLst>
          </p:cNvPr>
          <p:cNvSpPr/>
          <p:nvPr/>
        </p:nvSpPr>
        <p:spPr>
          <a:xfrm>
            <a:off x="2229409" y="2822194"/>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19" name="TextBox 18">
            <a:extLst>
              <a:ext uri="{FF2B5EF4-FFF2-40B4-BE49-F238E27FC236}">
                <a16:creationId xmlns:a16="http://schemas.microsoft.com/office/drawing/2014/main" id="{777E4866-834B-1212-EF7F-CAC0641A74F5}"/>
              </a:ext>
            </a:extLst>
          </p:cNvPr>
          <p:cNvSpPr txBox="1"/>
          <p:nvPr/>
        </p:nvSpPr>
        <p:spPr>
          <a:xfrm>
            <a:off x="1305078" y="2870501"/>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20" name="Rectangle 19">
            <a:extLst>
              <a:ext uri="{FF2B5EF4-FFF2-40B4-BE49-F238E27FC236}">
                <a16:creationId xmlns:a16="http://schemas.microsoft.com/office/drawing/2014/main" id="{B1906DE2-9366-000F-D944-DB576726F51A}"/>
              </a:ext>
            </a:extLst>
          </p:cNvPr>
          <p:cNvSpPr/>
          <p:nvPr/>
        </p:nvSpPr>
        <p:spPr>
          <a:xfrm>
            <a:off x="2229407" y="337208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21" name="TextBox 20">
            <a:extLst>
              <a:ext uri="{FF2B5EF4-FFF2-40B4-BE49-F238E27FC236}">
                <a16:creationId xmlns:a16="http://schemas.microsoft.com/office/drawing/2014/main" id="{1C630354-56CE-9A0F-1AD6-A3EFCD718E41}"/>
              </a:ext>
            </a:extLst>
          </p:cNvPr>
          <p:cNvSpPr txBox="1"/>
          <p:nvPr/>
        </p:nvSpPr>
        <p:spPr>
          <a:xfrm>
            <a:off x="1294645" y="342038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22" name="TextBox 21">
            <a:extLst>
              <a:ext uri="{FF2B5EF4-FFF2-40B4-BE49-F238E27FC236}">
                <a16:creationId xmlns:a16="http://schemas.microsoft.com/office/drawing/2014/main" id="{FFFF9769-3530-CE4A-1BA4-FD3B23864FB5}"/>
              </a:ext>
            </a:extLst>
          </p:cNvPr>
          <p:cNvSpPr txBox="1"/>
          <p:nvPr/>
        </p:nvSpPr>
        <p:spPr>
          <a:xfrm>
            <a:off x="3813575" y="2867414"/>
            <a:ext cx="114967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$08</a:t>
            </a:r>
          </a:p>
        </p:txBody>
      </p:sp>
      <p:sp>
        <p:nvSpPr>
          <p:cNvPr id="23" name="TextBox 22">
            <a:extLst>
              <a:ext uri="{FF2B5EF4-FFF2-40B4-BE49-F238E27FC236}">
                <a16:creationId xmlns:a16="http://schemas.microsoft.com/office/drawing/2014/main" id="{40F61AE9-3975-B162-E03B-470181BE8F3F}"/>
              </a:ext>
            </a:extLst>
          </p:cNvPr>
          <p:cNvSpPr txBox="1"/>
          <p:nvPr/>
        </p:nvSpPr>
        <p:spPr>
          <a:xfrm>
            <a:off x="3813575" y="3417301"/>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24" name="Rectangle 23">
            <a:extLst>
              <a:ext uri="{FF2B5EF4-FFF2-40B4-BE49-F238E27FC236}">
                <a16:creationId xmlns:a16="http://schemas.microsoft.com/office/drawing/2014/main" id="{F8284546-8794-5F83-E058-1A640C859B45}"/>
              </a:ext>
            </a:extLst>
          </p:cNvPr>
          <p:cNvSpPr/>
          <p:nvPr/>
        </p:nvSpPr>
        <p:spPr>
          <a:xfrm>
            <a:off x="2258035" y="3951591"/>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25" name="TextBox 24">
            <a:extLst>
              <a:ext uri="{FF2B5EF4-FFF2-40B4-BE49-F238E27FC236}">
                <a16:creationId xmlns:a16="http://schemas.microsoft.com/office/drawing/2014/main" id="{6A18BF61-A08F-B49A-302E-D56B5BBBA31E}"/>
              </a:ext>
            </a:extLst>
          </p:cNvPr>
          <p:cNvSpPr txBox="1"/>
          <p:nvPr/>
        </p:nvSpPr>
        <p:spPr>
          <a:xfrm>
            <a:off x="1333704" y="3999898"/>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26" name="Rectangle 25">
            <a:extLst>
              <a:ext uri="{FF2B5EF4-FFF2-40B4-BE49-F238E27FC236}">
                <a16:creationId xmlns:a16="http://schemas.microsoft.com/office/drawing/2014/main" id="{6352F262-BFEE-AEF4-3FFE-E94F609CE649}"/>
              </a:ext>
            </a:extLst>
          </p:cNvPr>
          <p:cNvSpPr/>
          <p:nvPr/>
        </p:nvSpPr>
        <p:spPr>
          <a:xfrm>
            <a:off x="2258033" y="4501478"/>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27" name="TextBox 26">
            <a:extLst>
              <a:ext uri="{FF2B5EF4-FFF2-40B4-BE49-F238E27FC236}">
                <a16:creationId xmlns:a16="http://schemas.microsoft.com/office/drawing/2014/main" id="{0619D491-E3D1-26DB-2493-3DB61B524141}"/>
              </a:ext>
            </a:extLst>
          </p:cNvPr>
          <p:cNvSpPr txBox="1"/>
          <p:nvPr/>
        </p:nvSpPr>
        <p:spPr>
          <a:xfrm>
            <a:off x="1323271" y="4549785"/>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28" name="TextBox 27">
            <a:extLst>
              <a:ext uri="{FF2B5EF4-FFF2-40B4-BE49-F238E27FC236}">
                <a16:creationId xmlns:a16="http://schemas.microsoft.com/office/drawing/2014/main" id="{5B366DD1-9153-B638-317B-BD0FC31E39E7}"/>
              </a:ext>
            </a:extLst>
          </p:cNvPr>
          <p:cNvSpPr txBox="1"/>
          <p:nvPr/>
        </p:nvSpPr>
        <p:spPr>
          <a:xfrm>
            <a:off x="3842201" y="3996811"/>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29" name="TextBox 28">
            <a:extLst>
              <a:ext uri="{FF2B5EF4-FFF2-40B4-BE49-F238E27FC236}">
                <a16:creationId xmlns:a16="http://schemas.microsoft.com/office/drawing/2014/main" id="{E43BD02E-0818-4D1F-F210-E059E7D563EA}"/>
              </a:ext>
            </a:extLst>
          </p:cNvPr>
          <p:cNvSpPr txBox="1"/>
          <p:nvPr/>
        </p:nvSpPr>
        <p:spPr>
          <a:xfrm>
            <a:off x="3842201" y="4546698"/>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30" name="Rectangle 29">
            <a:extLst>
              <a:ext uri="{FF2B5EF4-FFF2-40B4-BE49-F238E27FC236}">
                <a16:creationId xmlns:a16="http://schemas.microsoft.com/office/drawing/2014/main" id="{BBB536C0-F6D6-E3B0-8A88-2857BAC3D0C1}"/>
              </a:ext>
            </a:extLst>
          </p:cNvPr>
          <p:cNvSpPr/>
          <p:nvPr/>
        </p:nvSpPr>
        <p:spPr>
          <a:xfrm>
            <a:off x="2268466" y="5035767"/>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31" name="TextBox 30">
            <a:extLst>
              <a:ext uri="{FF2B5EF4-FFF2-40B4-BE49-F238E27FC236}">
                <a16:creationId xmlns:a16="http://schemas.microsoft.com/office/drawing/2014/main" id="{AEAA5C08-AB1C-7182-B9DD-2D524181CE1A}"/>
              </a:ext>
            </a:extLst>
          </p:cNvPr>
          <p:cNvSpPr txBox="1"/>
          <p:nvPr/>
        </p:nvSpPr>
        <p:spPr>
          <a:xfrm>
            <a:off x="1333704" y="5084075"/>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32" name="TextBox 31">
            <a:extLst>
              <a:ext uri="{FF2B5EF4-FFF2-40B4-BE49-F238E27FC236}">
                <a16:creationId xmlns:a16="http://schemas.microsoft.com/office/drawing/2014/main" id="{92220D52-50F3-AAEB-A9E7-8811D5FF76F9}"/>
              </a:ext>
            </a:extLst>
          </p:cNvPr>
          <p:cNvSpPr txBox="1"/>
          <p:nvPr/>
        </p:nvSpPr>
        <p:spPr>
          <a:xfrm>
            <a:off x="3852634" y="5080988"/>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
        <p:nvSpPr>
          <p:cNvPr id="4" name="Shape 570">
            <a:extLst>
              <a:ext uri="{FF2B5EF4-FFF2-40B4-BE49-F238E27FC236}">
                <a16:creationId xmlns:a16="http://schemas.microsoft.com/office/drawing/2014/main" id="{07C63424-97CA-6492-99CF-FFB870987563}"/>
              </a:ext>
            </a:extLst>
          </p:cNvPr>
          <p:cNvSpPr txBox="1"/>
          <p:nvPr/>
        </p:nvSpPr>
        <p:spPr>
          <a:xfrm>
            <a:off x="7097871" y="528054"/>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'p'</a:t>
            </a:r>
          </a:p>
        </p:txBody>
      </p:sp>
      <p:cxnSp>
        <p:nvCxnSpPr>
          <p:cNvPr id="7" name="Shape 571">
            <a:extLst>
              <a:ext uri="{FF2B5EF4-FFF2-40B4-BE49-F238E27FC236}">
                <a16:creationId xmlns:a16="http://schemas.microsoft.com/office/drawing/2014/main" id="{5BC9ACFF-42A5-3450-B0A0-6F47FE47B572}"/>
              </a:ext>
            </a:extLst>
          </p:cNvPr>
          <p:cNvCxnSpPr>
            <a:cxnSpLocks/>
          </p:cNvCxnSpPr>
          <p:nvPr/>
        </p:nvCxnSpPr>
        <p:spPr>
          <a:xfrm flipV="1">
            <a:off x="8490715" y="1090028"/>
            <a:ext cx="11271" cy="588088"/>
          </a:xfrm>
          <a:prstGeom prst="straightConnector1">
            <a:avLst/>
          </a:prstGeom>
          <a:noFill/>
          <a:ln w="76200" cap="rnd" cmpd="sng">
            <a:solidFill>
              <a:srgbClr val="7030A0"/>
            </a:solidFill>
            <a:prstDash val="solid"/>
            <a:miter/>
            <a:headEnd type="stealth" w="med" len="med"/>
            <a:tailEnd type="none" w="med" len="med"/>
          </a:ln>
        </p:spPr>
      </p:cxnSp>
      <p:sp>
        <p:nvSpPr>
          <p:cNvPr id="48" name="Shape 589">
            <a:extLst>
              <a:ext uri="{FF2B5EF4-FFF2-40B4-BE49-F238E27FC236}">
                <a16:creationId xmlns:a16="http://schemas.microsoft.com/office/drawing/2014/main" id="{1BEAB0CF-17DD-C353-6090-26F6AB23047E}"/>
              </a:ext>
            </a:extLst>
          </p:cNvPr>
          <p:cNvSpPr txBox="1"/>
          <p:nvPr/>
        </p:nvSpPr>
        <p:spPr>
          <a:xfrm>
            <a:off x="9835162" y="24075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52" name="Shape 570">
            <a:extLst>
              <a:ext uri="{FF2B5EF4-FFF2-40B4-BE49-F238E27FC236}">
                <a16:creationId xmlns:a16="http://schemas.microsoft.com/office/drawing/2014/main" id="{BC3A2200-DD4C-7EB7-415B-933DA80A7910}"/>
              </a:ext>
            </a:extLst>
          </p:cNvPr>
          <p:cNvSpPr txBox="1"/>
          <p:nvPr/>
        </p:nvSpPr>
        <p:spPr>
          <a:xfrm>
            <a:off x="7097871" y="1620966"/>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a:t>
            </a:r>
          </a:p>
        </p:txBody>
      </p:sp>
      <p:sp>
        <p:nvSpPr>
          <p:cNvPr id="53" name="Shape 573">
            <a:extLst>
              <a:ext uri="{FF2B5EF4-FFF2-40B4-BE49-F238E27FC236}">
                <a16:creationId xmlns:a16="http://schemas.microsoft.com/office/drawing/2014/main" id="{11B7564E-8B94-7E8F-F99D-077180555464}"/>
              </a:ext>
            </a:extLst>
          </p:cNvPr>
          <p:cNvSpPr/>
          <p:nvPr/>
        </p:nvSpPr>
        <p:spPr>
          <a:xfrm>
            <a:off x="7130242" y="2736807"/>
            <a:ext cx="2732216" cy="680494"/>
          </a:xfrm>
          <a:prstGeom prst="diamond">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N?</a:t>
            </a:r>
          </a:p>
        </p:txBody>
      </p:sp>
      <p:cxnSp>
        <p:nvCxnSpPr>
          <p:cNvPr id="54" name="Shape 574">
            <a:extLst>
              <a:ext uri="{FF2B5EF4-FFF2-40B4-BE49-F238E27FC236}">
                <a16:creationId xmlns:a16="http://schemas.microsoft.com/office/drawing/2014/main" id="{D5F193A2-93A1-6C1E-25AA-7A366DCC624E}"/>
              </a:ext>
            </a:extLst>
          </p:cNvPr>
          <p:cNvCxnSpPr>
            <a:cxnSpLocks/>
          </p:cNvCxnSpPr>
          <p:nvPr/>
        </p:nvCxnSpPr>
        <p:spPr>
          <a:xfrm flipV="1">
            <a:off x="8483350" y="3417301"/>
            <a:ext cx="14729" cy="667529"/>
          </a:xfrm>
          <a:prstGeom prst="straightConnector1">
            <a:avLst/>
          </a:prstGeom>
          <a:noFill/>
          <a:ln w="57150" cap="rnd" cmpd="sng">
            <a:solidFill>
              <a:srgbClr val="7030A0"/>
            </a:solidFill>
            <a:prstDash val="solid"/>
            <a:miter/>
            <a:headEnd type="stealth" w="med" len="med"/>
            <a:tailEnd type="none" w="med" len="med"/>
          </a:ln>
        </p:spPr>
      </p:cxnSp>
      <p:sp>
        <p:nvSpPr>
          <p:cNvPr id="56" name="Shape 570">
            <a:extLst>
              <a:ext uri="{FF2B5EF4-FFF2-40B4-BE49-F238E27FC236}">
                <a16:creationId xmlns:a16="http://schemas.microsoft.com/office/drawing/2014/main" id="{85C7BE54-F1EE-2E16-7EAE-3905D994617C}"/>
              </a:ext>
            </a:extLst>
          </p:cNvPr>
          <p:cNvSpPr txBox="1"/>
          <p:nvPr/>
        </p:nvSpPr>
        <p:spPr>
          <a:xfrm>
            <a:off x="7097871" y="408483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ACC = ACC–0x20</a:t>
            </a:r>
          </a:p>
        </p:txBody>
      </p:sp>
      <p:sp>
        <p:nvSpPr>
          <p:cNvPr id="58" name="Shape 582">
            <a:extLst>
              <a:ext uri="{FF2B5EF4-FFF2-40B4-BE49-F238E27FC236}">
                <a16:creationId xmlns:a16="http://schemas.microsoft.com/office/drawing/2014/main" id="{7F53C1FA-5D23-B5F9-91C4-8F3C8F0732B3}"/>
              </a:ext>
            </a:extLst>
          </p:cNvPr>
          <p:cNvSpPr txBox="1"/>
          <p:nvPr/>
        </p:nvSpPr>
        <p:spPr>
          <a:xfrm>
            <a:off x="7097871" y="5024337"/>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Halt</a:t>
            </a:r>
          </a:p>
        </p:txBody>
      </p:sp>
      <p:cxnSp>
        <p:nvCxnSpPr>
          <p:cNvPr id="65" name="Shape 574">
            <a:extLst>
              <a:ext uri="{FF2B5EF4-FFF2-40B4-BE49-F238E27FC236}">
                <a16:creationId xmlns:a16="http://schemas.microsoft.com/office/drawing/2014/main" id="{83004099-79DF-256A-3CDA-BF0E7BC67504}"/>
              </a:ext>
            </a:extLst>
          </p:cNvPr>
          <p:cNvCxnSpPr>
            <a:cxnSpLocks/>
          </p:cNvCxnSpPr>
          <p:nvPr/>
        </p:nvCxnSpPr>
        <p:spPr>
          <a:xfrm flipH="1" flipV="1">
            <a:off x="8488250" y="2240090"/>
            <a:ext cx="4930" cy="496717"/>
          </a:xfrm>
          <a:prstGeom prst="straightConnector1">
            <a:avLst/>
          </a:prstGeom>
          <a:noFill/>
          <a:ln w="57150" cap="rnd" cmpd="sng">
            <a:solidFill>
              <a:srgbClr val="7030A0"/>
            </a:solidFill>
            <a:prstDash val="solid"/>
            <a:miter/>
            <a:headEnd type="stealth" w="med" len="med"/>
            <a:tailEnd type="none" w="med" len="med"/>
          </a:ln>
        </p:spPr>
      </p:cxnSp>
      <p:cxnSp>
        <p:nvCxnSpPr>
          <p:cNvPr id="83" name="Shape 577">
            <a:extLst>
              <a:ext uri="{FF2B5EF4-FFF2-40B4-BE49-F238E27FC236}">
                <a16:creationId xmlns:a16="http://schemas.microsoft.com/office/drawing/2014/main" id="{A8901EFD-F010-A48B-FC84-BF04C6155F87}"/>
              </a:ext>
            </a:extLst>
          </p:cNvPr>
          <p:cNvCxnSpPr>
            <a:cxnSpLocks/>
          </p:cNvCxnSpPr>
          <p:nvPr/>
        </p:nvCxnSpPr>
        <p:spPr>
          <a:xfrm flipV="1">
            <a:off x="8496350" y="4646804"/>
            <a:ext cx="0" cy="377533"/>
          </a:xfrm>
          <a:prstGeom prst="straightConnector1">
            <a:avLst/>
          </a:prstGeom>
          <a:noFill/>
          <a:ln w="57150" cap="rnd" cmpd="sng">
            <a:solidFill>
              <a:srgbClr val="7030A0"/>
            </a:solidFill>
            <a:prstDash val="solid"/>
            <a:miter/>
            <a:headEnd type="stealth" w="med" len="med"/>
            <a:tailEnd type="none" w="med" len="med"/>
          </a:ln>
        </p:spPr>
      </p:cxnSp>
      <p:sp>
        <p:nvSpPr>
          <p:cNvPr id="95" name="Shape 589">
            <a:extLst>
              <a:ext uri="{FF2B5EF4-FFF2-40B4-BE49-F238E27FC236}">
                <a16:creationId xmlns:a16="http://schemas.microsoft.com/office/drawing/2014/main" id="{09E2A1AE-183A-0225-CA01-84170725CEF6}"/>
              </a:ext>
            </a:extLst>
          </p:cNvPr>
          <p:cNvSpPr txBox="1"/>
          <p:nvPr/>
        </p:nvSpPr>
        <p:spPr>
          <a:xfrm>
            <a:off x="7492012" y="3398121"/>
            <a:ext cx="544115" cy="472229"/>
          </a:xfrm>
          <a:prstGeom prst="rect">
            <a:avLst/>
          </a:prstGeom>
          <a:no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cxnSp>
        <p:nvCxnSpPr>
          <p:cNvPr id="103" name="Elbow Connector 102">
            <a:extLst>
              <a:ext uri="{FF2B5EF4-FFF2-40B4-BE49-F238E27FC236}">
                <a16:creationId xmlns:a16="http://schemas.microsoft.com/office/drawing/2014/main" id="{353DDD9D-D075-38F4-BC12-C2F872B47D5D}"/>
              </a:ext>
            </a:extLst>
          </p:cNvPr>
          <p:cNvCxnSpPr>
            <a:cxnSpLocks/>
            <a:stCxn id="53" idx="3"/>
            <a:endCxn id="58" idx="3"/>
          </p:cNvCxnSpPr>
          <p:nvPr/>
        </p:nvCxnSpPr>
        <p:spPr>
          <a:xfrm>
            <a:off x="9862458" y="3077054"/>
            <a:ext cx="32372" cy="2228270"/>
          </a:xfrm>
          <a:prstGeom prst="bentConnector3">
            <a:avLst>
              <a:gd name="adj1" fmla="val 80616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035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A102-9055-5005-658F-478D069DBD7B}"/>
              </a:ext>
            </a:extLst>
          </p:cNvPr>
          <p:cNvSpPr>
            <a:spLocks noGrp="1"/>
          </p:cNvSpPr>
          <p:nvPr>
            <p:ph type="title"/>
          </p:nvPr>
        </p:nvSpPr>
        <p:spPr>
          <a:xfrm>
            <a:off x="838200" y="365125"/>
            <a:ext cx="4993898" cy="1325563"/>
          </a:xfrm>
        </p:spPr>
        <p:txBody>
          <a:bodyPr/>
          <a:lstStyle/>
          <a:p>
            <a:r>
              <a:rPr lang="en-US" dirty="0"/>
              <a:t>Assembly gives us labels</a:t>
            </a:r>
          </a:p>
        </p:txBody>
      </p:sp>
      <p:sp>
        <p:nvSpPr>
          <p:cNvPr id="3" name="Content Placeholder 2">
            <a:extLst>
              <a:ext uri="{FF2B5EF4-FFF2-40B4-BE49-F238E27FC236}">
                <a16:creationId xmlns:a16="http://schemas.microsoft.com/office/drawing/2014/main" id="{288E8FD5-3E5D-24E8-063F-8C08FD534D47}"/>
              </a:ext>
            </a:extLst>
          </p:cNvPr>
          <p:cNvSpPr>
            <a:spLocks noGrp="1"/>
          </p:cNvSpPr>
          <p:nvPr>
            <p:ph idx="1"/>
          </p:nvPr>
        </p:nvSpPr>
        <p:spPr>
          <a:xfrm>
            <a:off x="838200" y="1825625"/>
            <a:ext cx="4705350" cy="917575"/>
          </a:xfrm>
        </p:spPr>
        <p:txBody>
          <a:bodyPr>
            <a:normAutofit fontScale="92500"/>
          </a:bodyPr>
          <a:lstStyle/>
          <a:p>
            <a:r>
              <a:rPr lang="en-US" dirty="0"/>
              <a:t>No need to compute instruction addresses by hand</a:t>
            </a:r>
          </a:p>
        </p:txBody>
      </p:sp>
      <p:sp>
        <p:nvSpPr>
          <p:cNvPr id="4" name="TextBox 3">
            <a:extLst>
              <a:ext uri="{FF2B5EF4-FFF2-40B4-BE49-F238E27FC236}">
                <a16:creationId xmlns:a16="http://schemas.microsoft.com/office/drawing/2014/main" id="{5E9A92D0-770A-27B9-D1BD-0F38557FA1BD}"/>
              </a:ext>
            </a:extLst>
          </p:cNvPr>
          <p:cNvSpPr txBox="1"/>
          <p:nvPr/>
        </p:nvSpPr>
        <p:spPr>
          <a:xfrm>
            <a:off x="1749919" y="3392780"/>
            <a:ext cx="3373619" cy="1754326"/>
          </a:xfrm>
          <a:prstGeom prst="rect">
            <a:avLst/>
          </a:prstGeom>
          <a:noFill/>
        </p:spPr>
        <p:txBody>
          <a:bodyPr wrap="square">
            <a:spAutoFit/>
          </a:bodyPr>
          <a:lstStyle/>
          <a:p>
            <a:r>
              <a:rPr lang="en-US" b="1" dirty="0">
                <a:latin typeface="Courier New" panose="02070309020205020404" pitchFamily="49" charset="0"/>
                <a:cs typeface="Courier New" panose="02070309020205020404" pitchFamily="49" charset="0"/>
              </a:rPr>
              <a:t>LDA #'p'</a:t>
            </a:r>
          </a:p>
          <a:p>
            <a:r>
              <a:rPr lang="en-US" b="1" dirty="0">
                <a:latin typeface="Courier New" panose="02070309020205020404" pitchFamily="49" charset="0"/>
                <a:cs typeface="Courier New" panose="02070309020205020404" pitchFamily="49" charset="0"/>
              </a:rPr>
              <a:t>CMP #'a'</a:t>
            </a:r>
          </a:p>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SBC #0x20</a:t>
            </a:r>
          </a:p>
          <a:p>
            <a:r>
              <a:rPr lang="en-US" b="1" dirty="0">
                <a:solidFill>
                  <a:srgbClr val="FF0000"/>
                </a:solidFill>
                <a:latin typeface="Courier New" panose="02070309020205020404" pitchFamily="49" charset="0"/>
                <a:cs typeface="Courier New" panose="02070309020205020404" pitchFamily="49" charset="0"/>
              </a:rPr>
              <a:t>skip:</a:t>
            </a:r>
          </a:p>
          <a:p>
            <a:r>
              <a:rPr lang="en-US" b="1" dirty="0">
                <a:latin typeface="Courier New" panose="02070309020205020404" pitchFamily="49" charset="0"/>
                <a:cs typeface="Courier New" panose="02070309020205020404" pitchFamily="49" charset="0"/>
              </a:rPr>
              <a:t>BRK</a:t>
            </a:r>
          </a:p>
        </p:txBody>
      </p:sp>
      <p:sp>
        <p:nvSpPr>
          <p:cNvPr id="34" name="Rectangle 33">
            <a:extLst>
              <a:ext uri="{FF2B5EF4-FFF2-40B4-BE49-F238E27FC236}">
                <a16:creationId xmlns:a16="http://schemas.microsoft.com/office/drawing/2014/main" id="{92882F1F-1780-FD3A-524B-BE4C5B6A1541}"/>
              </a:ext>
            </a:extLst>
          </p:cNvPr>
          <p:cNvSpPr/>
          <p:nvPr/>
        </p:nvSpPr>
        <p:spPr>
          <a:xfrm>
            <a:off x="7773324" y="80118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10000110</a:t>
            </a:r>
          </a:p>
        </p:txBody>
      </p:sp>
      <p:sp>
        <p:nvSpPr>
          <p:cNvPr id="35" name="TextBox 34">
            <a:extLst>
              <a:ext uri="{FF2B5EF4-FFF2-40B4-BE49-F238E27FC236}">
                <a16:creationId xmlns:a16="http://schemas.microsoft.com/office/drawing/2014/main" id="{4987D662-6A4C-0BE7-D94A-9BC06FBD8566}"/>
              </a:ext>
            </a:extLst>
          </p:cNvPr>
          <p:cNvSpPr txBox="1"/>
          <p:nvPr/>
        </p:nvSpPr>
        <p:spPr>
          <a:xfrm>
            <a:off x="6848993" y="84949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0x00</a:t>
            </a:r>
          </a:p>
        </p:txBody>
      </p:sp>
      <p:sp>
        <p:nvSpPr>
          <p:cNvPr id="36" name="Rectangle 35">
            <a:extLst>
              <a:ext uri="{FF2B5EF4-FFF2-40B4-BE49-F238E27FC236}">
                <a16:creationId xmlns:a16="http://schemas.microsoft.com/office/drawing/2014/main" id="{9018E604-9885-850C-D965-CD4C8D9686F4}"/>
              </a:ext>
            </a:extLst>
          </p:cNvPr>
          <p:cNvSpPr/>
          <p:nvPr/>
        </p:nvSpPr>
        <p:spPr>
          <a:xfrm>
            <a:off x="7773322" y="135107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01110000</a:t>
            </a:r>
          </a:p>
        </p:txBody>
      </p:sp>
      <p:sp>
        <p:nvSpPr>
          <p:cNvPr id="37" name="TextBox 36">
            <a:extLst>
              <a:ext uri="{FF2B5EF4-FFF2-40B4-BE49-F238E27FC236}">
                <a16:creationId xmlns:a16="http://schemas.microsoft.com/office/drawing/2014/main" id="{3604213D-4D5E-43C6-FE86-5873E1B63326}"/>
              </a:ext>
            </a:extLst>
          </p:cNvPr>
          <p:cNvSpPr txBox="1"/>
          <p:nvPr/>
        </p:nvSpPr>
        <p:spPr>
          <a:xfrm>
            <a:off x="6838560" y="139938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0x01</a:t>
            </a:r>
          </a:p>
        </p:txBody>
      </p:sp>
      <p:sp>
        <p:nvSpPr>
          <p:cNvPr id="38" name="TextBox 37">
            <a:extLst>
              <a:ext uri="{FF2B5EF4-FFF2-40B4-BE49-F238E27FC236}">
                <a16:creationId xmlns:a16="http://schemas.microsoft.com/office/drawing/2014/main" id="{A3E31082-47D0-E40E-6D19-64944B98552A}"/>
              </a:ext>
            </a:extLst>
          </p:cNvPr>
          <p:cNvSpPr txBox="1"/>
          <p:nvPr/>
        </p:nvSpPr>
        <p:spPr>
          <a:xfrm>
            <a:off x="9357490" y="84640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LDA #'p'</a:t>
            </a:r>
          </a:p>
        </p:txBody>
      </p:sp>
      <p:sp>
        <p:nvSpPr>
          <p:cNvPr id="39" name="TextBox 38">
            <a:extLst>
              <a:ext uri="{FF2B5EF4-FFF2-40B4-BE49-F238E27FC236}">
                <a16:creationId xmlns:a16="http://schemas.microsoft.com/office/drawing/2014/main" id="{E5CB3B22-AD4B-D97C-AD0E-B1BDD58CAABA}"/>
              </a:ext>
            </a:extLst>
          </p:cNvPr>
          <p:cNvSpPr txBox="1"/>
          <p:nvPr/>
        </p:nvSpPr>
        <p:spPr>
          <a:xfrm>
            <a:off x="9357490" y="139629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'p')</a:t>
            </a:r>
          </a:p>
        </p:txBody>
      </p:sp>
      <p:sp>
        <p:nvSpPr>
          <p:cNvPr id="40" name="Rectangle 39">
            <a:extLst>
              <a:ext uri="{FF2B5EF4-FFF2-40B4-BE49-F238E27FC236}">
                <a16:creationId xmlns:a16="http://schemas.microsoft.com/office/drawing/2014/main" id="{FEFFDFFE-1F86-69C8-946E-15C310629720}"/>
              </a:ext>
            </a:extLst>
          </p:cNvPr>
          <p:cNvSpPr/>
          <p:nvPr/>
        </p:nvSpPr>
        <p:spPr>
          <a:xfrm>
            <a:off x="7801949" y="193058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10001110</a:t>
            </a:r>
          </a:p>
        </p:txBody>
      </p:sp>
      <p:sp>
        <p:nvSpPr>
          <p:cNvPr id="41" name="TextBox 40">
            <a:extLst>
              <a:ext uri="{FF2B5EF4-FFF2-40B4-BE49-F238E27FC236}">
                <a16:creationId xmlns:a16="http://schemas.microsoft.com/office/drawing/2014/main" id="{38E24DF3-E058-9179-2111-BE94A07D0CDD}"/>
              </a:ext>
            </a:extLst>
          </p:cNvPr>
          <p:cNvSpPr txBox="1"/>
          <p:nvPr/>
        </p:nvSpPr>
        <p:spPr>
          <a:xfrm>
            <a:off x="6877619" y="197889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0x02</a:t>
            </a:r>
          </a:p>
        </p:txBody>
      </p:sp>
      <p:sp>
        <p:nvSpPr>
          <p:cNvPr id="42" name="Rectangle 41">
            <a:extLst>
              <a:ext uri="{FF2B5EF4-FFF2-40B4-BE49-F238E27FC236}">
                <a16:creationId xmlns:a16="http://schemas.microsoft.com/office/drawing/2014/main" id="{3A06F1B2-6F57-6BBA-6111-3849C46BD699}"/>
              </a:ext>
            </a:extLst>
          </p:cNvPr>
          <p:cNvSpPr/>
          <p:nvPr/>
        </p:nvSpPr>
        <p:spPr>
          <a:xfrm>
            <a:off x="7801948" y="248047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01100001</a:t>
            </a:r>
          </a:p>
        </p:txBody>
      </p:sp>
      <p:sp>
        <p:nvSpPr>
          <p:cNvPr id="43" name="TextBox 42">
            <a:extLst>
              <a:ext uri="{FF2B5EF4-FFF2-40B4-BE49-F238E27FC236}">
                <a16:creationId xmlns:a16="http://schemas.microsoft.com/office/drawing/2014/main" id="{137D4627-DADA-9D42-0BF5-722A83900550}"/>
              </a:ext>
            </a:extLst>
          </p:cNvPr>
          <p:cNvSpPr txBox="1"/>
          <p:nvPr/>
        </p:nvSpPr>
        <p:spPr>
          <a:xfrm>
            <a:off x="6867185" y="252877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0x03</a:t>
            </a:r>
          </a:p>
        </p:txBody>
      </p:sp>
      <p:sp>
        <p:nvSpPr>
          <p:cNvPr id="44" name="TextBox 43">
            <a:extLst>
              <a:ext uri="{FF2B5EF4-FFF2-40B4-BE49-F238E27FC236}">
                <a16:creationId xmlns:a16="http://schemas.microsoft.com/office/drawing/2014/main" id="{9D9D7233-36FB-9356-C063-FE30AFCD19F0}"/>
              </a:ext>
            </a:extLst>
          </p:cNvPr>
          <p:cNvSpPr txBox="1"/>
          <p:nvPr/>
        </p:nvSpPr>
        <p:spPr>
          <a:xfrm>
            <a:off x="9386116" y="1975803"/>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CMP #'a'</a:t>
            </a:r>
          </a:p>
        </p:txBody>
      </p:sp>
      <p:sp>
        <p:nvSpPr>
          <p:cNvPr id="45" name="TextBox 44">
            <a:extLst>
              <a:ext uri="{FF2B5EF4-FFF2-40B4-BE49-F238E27FC236}">
                <a16:creationId xmlns:a16="http://schemas.microsoft.com/office/drawing/2014/main" id="{4A50B864-EB55-2AB5-95FB-CB4CEBDC461C}"/>
              </a:ext>
            </a:extLst>
          </p:cNvPr>
          <p:cNvSpPr txBox="1"/>
          <p:nvPr/>
        </p:nvSpPr>
        <p:spPr>
          <a:xfrm>
            <a:off x="9386116" y="2525690"/>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'a')</a:t>
            </a:r>
          </a:p>
        </p:txBody>
      </p:sp>
      <p:sp>
        <p:nvSpPr>
          <p:cNvPr id="46" name="Rectangle 45">
            <a:extLst>
              <a:ext uri="{FF2B5EF4-FFF2-40B4-BE49-F238E27FC236}">
                <a16:creationId xmlns:a16="http://schemas.microsoft.com/office/drawing/2014/main" id="{F93A10BC-F1FC-68FA-AD77-C262FB8A3BB6}"/>
              </a:ext>
            </a:extLst>
          </p:cNvPr>
          <p:cNvSpPr/>
          <p:nvPr/>
        </p:nvSpPr>
        <p:spPr>
          <a:xfrm>
            <a:off x="7783757" y="3095326"/>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10100001</a:t>
            </a:r>
          </a:p>
        </p:txBody>
      </p:sp>
      <p:sp>
        <p:nvSpPr>
          <p:cNvPr id="47" name="TextBox 46">
            <a:extLst>
              <a:ext uri="{FF2B5EF4-FFF2-40B4-BE49-F238E27FC236}">
                <a16:creationId xmlns:a16="http://schemas.microsoft.com/office/drawing/2014/main" id="{290F6793-CAD2-7774-05DF-2702E22B4B89}"/>
              </a:ext>
            </a:extLst>
          </p:cNvPr>
          <p:cNvSpPr txBox="1"/>
          <p:nvPr/>
        </p:nvSpPr>
        <p:spPr>
          <a:xfrm>
            <a:off x="6859426" y="3143633"/>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0x04</a:t>
            </a:r>
          </a:p>
        </p:txBody>
      </p:sp>
      <p:sp>
        <p:nvSpPr>
          <p:cNvPr id="48" name="Rectangle 47">
            <a:extLst>
              <a:ext uri="{FF2B5EF4-FFF2-40B4-BE49-F238E27FC236}">
                <a16:creationId xmlns:a16="http://schemas.microsoft.com/office/drawing/2014/main" id="{D7DAAD82-C326-15D7-2E15-A927C48B41CF}"/>
              </a:ext>
            </a:extLst>
          </p:cNvPr>
          <p:cNvSpPr/>
          <p:nvPr/>
        </p:nvSpPr>
        <p:spPr>
          <a:xfrm>
            <a:off x="7783755" y="364521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Courier New" panose="02070309020205020404" pitchFamily="49" charset="0"/>
                <a:cs typeface="Courier New" panose="02070309020205020404" pitchFamily="49" charset="0"/>
              </a:rPr>
              <a:t>00001000</a:t>
            </a:r>
          </a:p>
        </p:txBody>
      </p:sp>
      <p:sp>
        <p:nvSpPr>
          <p:cNvPr id="49" name="TextBox 48">
            <a:extLst>
              <a:ext uri="{FF2B5EF4-FFF2-40B4-BE49-F238E27FC236}">
                <a16:creationId xmlns:a16="http://schemas.microsoft.com/office/drawing/2014/main" id="{D912D95E-9388-E17A-DB29-21EDFBB0F183}"/>
              </a:ext>
            </a:extLst>
          </p:cNvPr>
          <p:cNvSpPr txBox="1"/>
          <p:nvPr/>
        </p:nvSpPr>
        <p:spPr>
          <a:xfrm>
            <a:off x="6848993" y="369352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0x05</a:t>
            </a:r>
          </a:p>
        </p:txBody>
      </p:sp>
      <p:sp>
        <p:nvSpPr>
          <p:cNvPr id="50" name="TextBox 49">
            <a:extLst>
              <a:ext uri="{FF2B5EF4-FFF2-40B4-BE49-F238E27FC236}">
                <a16:creationId xmlns:a16="http://schemas.microsoft.com/office/drawing/2014/main" id="{44F62356-ECA9-5666-7830-0F8D0F1B92FA}"/>
              </a:ext>
            </a:extLst>
          </p:cNvPr>
          <p:cNvSpPr txBox="1"/>
          <p:nvPr/>
        </p:nvSpPr>
        <p:spPr>
          <a:xfrm>
            <a:off x="9367923" y="3140546"/>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BMI </a:t>
            </a:r>
            <a:r>
              <a:rPr lang="en-US" b="1" dirty="0">
                <a:solidFill>
                  <a:srgbClr val="FF0000"/>
                </a:solidFill>
                <a:latin typeface="Courier New" panose="02070309020205020404" pitchFamily="49" charset="0"/>
                <a:cs typeface="Courier New" panose="02070309020205020404" pitchFamily="49" charset="0"/>
              </a:rPr>
              <a:t>0x08</a:t>
            </a:r>
          </a:p>
        </p:txBody>
      </p:sp>
      <p:sp>
        <p:nvSpPr>
          <p:cNvPr id="51" name="TextBox 50">
            <a:extLst>
              <a:ext uri="{FF2B5EF4-FFF2-40B4-BE49-F238E27FC236}">
                <a16:creationId xmlns:a16="http://schemas.microsoft.com/office/drawing/2014/main" id="{7C2F3C27-9E6A-C3F1-1C73-E8089E902D83}"/>
              </a:ext>
            </a:extLst>
          </p:cNvPr>
          <p:cNvSpPr txBox="1"/>
          <p:nvPr/>
        </p:nvSpPr>
        <p:spPr>
          <a:xfrm>
            <a:off x="9367923" y="3690433"/>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0x08)</a:t>
            </a:r>
          </a:p>
        </p:txBody>
      </p:sp>
      <p:sp>
        <p:nvSpPr>
          <p:cNvPr id="52" name="Rectangle 51">
            <a:extLst>
              <a:ext uri="{FF2B5EF4-FFF2-40B4-BE49-F238E27FC236}">
                <a16:creationId xmlns:a16="http://schemas.microsoft.com/office/drawing/2014/main" id="{3CC17947-0DC1-EB6A-E3DE-0250BD95A0FA}"/>
              </a:ext>
            </a:extLst>
          </p:cNvPr>
          <p:cNvSpPr/>
          <p:nvPr/>
        </p:nvSpPr>
        <p:spPr>
          <a:xfrm>
            <a:off x="7812383" y="4224723"/>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10000101</a:t>
            </a:r>
          </a:p>
        </p:txBody>
      </p:sp>
      <p:sp>
        <p:nvSpPr>
          <p:cNvPr id="53" name="TextBox 52">
            <a:extLst>
              <a:ext uri="{FF2B5EF4-FFF2-40B4-BE49-F238E27FC236}">
                <a16:creationId xmlns:a16="http://schemas.microsoft.com/office/drawing/2014/main" id="{A67BE47C-BF92-3AE2-0500-8E34E04FA0FB}"/>
              </a:ext>
            </a:extLst>
          </p:cNvPr>
          <p:cNvSpPr txBox="1"/>
          <p:nvPr/>
        </p:nvSpPr>
        <p:spPr>
          <a:xfrm>
            <a:off x="6888052" y="4273030"/>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0x06</a:t>
            </a:r>
          </a:p>
        </p:txBody>
      </p:sp>
      <p:sp>
        <p:nvSpPr>
          <p:cNvPr id="54" name="Rectangle 53">
            <a:extLst>
              <a:ext uri="{FF2B5EF4-FFF2-40B4-BE49-F238E27FC236}">
                <a16:creationId xmlns:a16="http://schemas.microsoft.com/office/drawing/2014/main" id="{3D177248-812D-B366-7712-0D90C445835B}"/>
              </a:ext>
            </a:extLst>
          </p:cNvPr>
          <p:cNvSpPr/>
          <p:nvPr/>
        </p:nvSpPr>
        <p:spPr>
          <a:xfrm>
            <a:off x="7812381" y="4774610"/>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00101010</a:t>
            </a:r>
          </a:p>
        </p:txBody>
      </p:sp>
      <p:sp>
        <p:nvSpPr>
          <p:cNvPr id="55" name="TextBox 54">
            <a:extLst>
              <a:ext uri="{FF2B5EF4-FFF2-40B4-BE49-F238E27FC236}">
                <a16:creationId xmlns:a16="http://schemas.microsoft.com/office/drawing/2014/main" id="{20C4D9FE-7C48-D402-F257-45C89B18EA16}"/>
              </a:ext>
            </a:extLst>
          </p:cNvPr>
          <p:cNvSpPr txBox="1"/>
          <p:nvPr/>
        </p:nvSpPr>
        <p:spPr>
          <a:xfrm>
            <a:off x="6877619" y="4822917"/>
            <a:ext cx="80021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0x07</a:t>
            </a:r>
          </a:p>
        </p:txBody>
      </p:sp>
      <p:sp>
        <p:nvSpPr>
          <p:cNvPr id="56" name="TextBox 55">
            <a:extLst>
              <a:ext uri="{FF2B5EF4-FFF2-40B4-BE49-F238E27FC236}">
                <a16:creationId xmlns:a16="http://schemas.microsoft.com/office/drawing/2014/main" id="{C0E8F531-6E9C-8964-C6B8-39E4CF8E6FAE}"/>
              </a:ext>
            </a:extLst>
          </p:cNvPr>
          <p:cNvSpPr txBox="1"/>
          <p:nvPr/>
        </p:nvSpPr>
        <p:spPr>
          <a:xfrm>
            <a:off x="9396549" y="4269943"/>
            <a:ext cx="1425390"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SBC #0x20</a:t>
            </a:r>
          </a:p>
        </p:txBody>
      </p:sp>
      <p:sp>
        <p:nvSpPr>
          <p:cNvPr id="57" name="TextBox 56">
            <a:extLst>
              <a:ext uri="{FF2B5EF4-FFF2-40B4-BE49-F238E27FC236}">
                <a16:creationId xmlns:a16="http://schemas.microsoft.com/office/drawing/2014/main" id="{1C9CCF9C-271E-9E00-9B1B-66D829FD675B}"/>
              </a:ext>
            </a:extLst>
          </p:cNvPr>
          <p:cNvSpPr txBox="1"/>
          <p:nvPr/>
        </p:nvSpPr>
        <p:spPr>
          <a:xfrm>
            <a:off x="9396549" y="4819830"/>
            <a:ext cx="156324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(the 0x20)</a:t>
            </a:r>
          </a:p>
        </p:txBody>
      </p:sp>
      <p:sp>
        <p:nvSpPr>
          <p:cNvPr id="58" name="Rectangle 57">
            <a:extLst>
              <a:ext uri="{FF2B5EF4-FFF2-40B4-BE49-F238E27FC236}">
                <a16:creationId xmlns:a16="http://schemas.microsoft.com/office/drawing/2014/main" id="{E27CE4DA-F93C-1D89-3FC0-FB2CA32A8096}"/>
              </a:ext>
            </a:extLst>
          </p:cNvPr>
          <p:cNvSpPr/>
          <p:nvPr/>
        </p:nvSpPr>
        <p:spPr>
          <a:xfrm>
            <a:off x="7822814" y="5308899"/>
            <a:ext cx="1516609" cy="4298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ourier New" panose="02070309020205020404" pitchFamily="49" charset="0"/>
                <a:cs typeface="Courier New" panose="02070309020205020404" pitchFamily="49" charset="0"/>
              </a:rPr>
              <a:t>00000000</a:t>
            </a:r>
          </a:p>
        </p:txBody>
      </p:sp>
      <p:sp>
        <p:nvSpPr>
          <p:cNvPr id="59" name="TextBox 58">
            <a:extLst>
              <a:ext uri="{FF2B5EF4-FFF2-40B4-BE49-F238E27FC236}">
                <a16:creationId xmlns:a16="http://schemas.microsoft.com/office/drawing/2014/main" id="{5A098725-7A1E-9341-16BA-B35F135DE7EB}"/>
              </a:ext>
            </a:extLst>
          </p:cNvPr>
          <p:cNvSpPr txBox="1"/>
          <p:nvPr/>
        </p:nvSpPr>
        <p:spPr>
          <a:xfrm>
            <a:off x="6888052" y="5357207"/>
            <a:ext cx="800219" cy="400110"/>
          </a:xfrm>
          <a:prstGeom prst="rect">
            <a:avLst/>
          </a:prstGeom>
          <a:noFill/>
        </p:spPr>
        <p:txBody>
          <a:bodyPr wrap="none" rtlCol="0">
            <a:spAutoFit/>
          </a:bodyPr>
          <a:lstStyle/>
          <a:p>
            <a:r>
              <a:rPr lang="en-US" sz="2000" dirty="0">
                <a:solidFill>
                  <a:srgbClr val="FF0000"/>
                </a:solidFill>
                <a:latin typeface="Courier New" panose="02070309020205020404" pitchFamily="49" charset="0"/>
                <a:cs typeface="Courier New" panose="02070309020205020404" pitchFamily="49" charset="0"/>
              </a:rPr>
              <a:t>0x08</a:t>
            </a:r>
          </a:p>
        </p:txBody>
      </p:sp>
      <p:sp>
        <p:nvSpPr>
          <p:cNvPr id="60" name="TextBox 59">
            <a:extLst>
              <a:ext uri="{FF2B5EF4-FFF2-40B4-BE49-F238E27FC236}">
                <a16:creationId xmlns:a16="http://schemas.microsoft.com/office/drawing/2014/main" id="{746B513C-14A8-0C53-D19F-E2E9A34108F8}"/>
              </a:ext>
            </a:extLst>
          </p:cNvPr>
          <p:cNvSpPr txBox="1"/>
          <p:nvPr/>
        </p:nvSpPr>
        <p:spPr>
          <a:xfrm>
            <a:off x="9406982" y="5354120"/>
            <a:ext cx="59824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BRK</a:t>
            </a:r>
          </a:p>
        </p:txBody>
      </p:sp>
    </p:spTree>
    <p:extLst>
      <p:ext uri="{BB962C8B-B14F-4D97-AF65-F5344CB8AC3E}">
        <p14:creationId xmlns:p14="http://schemas.microsoft.com/office/powerpoint/2010/main" val="1442151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3E1A2-DE03-55D9-1B6B-B7ED552751D8}"/>
              </a:ext>
            </a:extLst>
          </p:cNvPr>
          <p:cNvSpPr>
            <a:spLocks noGrp="1"/>
          </p:cNvSpPr>
          <p:nvPr>
            <p:ph type="title"/>
          </p:nvPr>
        </p:nvSpPr>
        <p:spPr>
          <a:xfrm>
            <a:off x="838200" y="365125"/>
            <a:ext cx="8439150" cy="1325563"/>
          </a:xfrm>
        </p:spPr>
        <p:txBody>
          <a:bodyPr>
            <a:normAutofit/>
          </a:bodyPr>
          <a:lstStyle/>
          <a:p>
            <a:r>
              <a:rPr lang="en-US" dirty="0"/>
              <a:t>Jumps are far simpler than "if logic"</a:t>
            </a:r>
          </a:p>
        </p:txBody>
      </p:sp>
      <p:sp>
        <p:nvSpPr>
          <p:cNvPr id="5" name="Content Placeholder 4">
            <a:extLst>
              <a:ext uri="{FF2B5EF4-FFF2-40B4-BE49-F238E27FC236}">
                <a16:creationId xmlns:a16="http://schemas.microsoft.com/office/drawing/2014/main" id="{16662CB3-CD01-2611-319F-61D8D2122983}"/>
              </a:ext>
            </a:extLst>
          </p:cNvPr>
          <p:cNvSpPr>
            <a:spLocks noGrp="1"/>
          </p:cNvSpPr>
          <p:nvPr>
            <p:ph idx="1"/>
          </p:nvPr>
        </p:nvSpPr>
        <p:spPr/>
        <p:txBody>
          <a:bodyPr/>
          <a:lstStyle/>
          <a:p>
            <a:r>
              <a:rPr lang="en-US" dirty="0"/>
              <a:t>You can think of the unconditional Jump as a SET of the Program Counter (PC) register</a:t>
            </a:r>
          </a:p>
          <a:p>
            <a:r>
              <a:rPr lang="en-US" dirty="0"/>
              <a:t>A conditional jump is a conditional set of the PC register</a:t>
            </a:r>
          </a:p>
        </p:txBody>
      </p:sp>
      <p:graphicFrame>
        <p:nvGraphicFramePr>
          <p:cNvPr id="2" name="Table 1">
            <a:extLst>
              <a:ext uri="{FF2B5EF4-FFF2-40B4-BE49-F238E27FC236}">
                <a16:creationId xmlns:a16="http://schemas.microsoft.com/office/drawing/2014/main" id="{BAA74D57-E58D-922A-1668-1A53B2D592B4}"/>
              </a:ext>
            </a:extLst>
          </p:cNvPr>
          <p:cNvGraphicFramePr>
            <a:graphicFrameLocks noGrp="1"/>
          </p:cNvGraphicFramePr>
          <p:nvPr>
            <p:extLst>
              <p:ext uri="{D42A27DB-BD31-4B8C-83A1-F6EECF244321}">
                <p14:modId xmlns:p14="http://schemas.microsoft.com/office/powerpoint/2010/main" val="2678043028"/>
              </p:ext>
            </p:extLst>
          </p:nvPr>
        </p:nvGraphicFramePr>
        <p:xfrm>
          <a:off x="1278328" y="3429000"/>
          <a:ext cx="9635343" cy="2194560"/>
        </p:xfrm>
        <a:graphic>
          <a:graphicData uri="http://schemas.openxmlformats.org/drawingml/2006/table">
            <a:tbl>
              <a:tblPr firstRow="1">
                <a:tableStyleId>{3C2FFA5D-87B4-456A-9821-1D502468CF0F}</a:tableStyleId>
              </a:tblPr>
              <a:tblGrid>
                <a:gridCol w="1905125">
                  <a:extLst>
                    <a:ext uri="{9D8B030D-6E8A-4147-A177-3AD203B41FA5}">
                      <a16:colId xmlns:a16="http://schemas.microsoft.com/office/drawing/2014/main" val="1788739770"/>
                    </a:ext>
                  </a:extLst>
                </a:gridCol>
                <a:gridCol w="1861902">
                  <a:extLst>
                    <a:ext uri="{9D8B030D-6E8A-4147-A177-3AD203B41FA5}">
                      <a16:colId xmlns:a16="http://schemas.microsoft.com/office/drawing/2014/main" val="1082718568"/>
                    </a:ext>
                  </a:extLst>
                </a:gridCol>
                <a:gridCol w="5868316">
                  <a:extLst>
                    <a:ext uri="{9D8B030D-6E8A-4147-A177-3AD203B41FA5}">
                      <a16:colId xmlns:a16="http://schemas.microsoft.com/office/drawing/2014/main" val="242548057"/>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3507161656"/>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786414628"/>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2251597344"/>
                  </a:ext>
                </a:extLst>
              </a:tr>
              <a:tr h="0">
                <a:tc>
                  <a:txBody>
                    <a:bodyPr/>
                    <a:lstStyle/>
                    <a:p>
                      <a:r>
                        <a:rPr lang="en-US" dirty="0"/>
                        <a:t>BNE $address</a:t>
                      </a:r>
                    </a:p>
                  </a:txBody>
                  <a:tcPr anchor="ctr"/>
                </a:tc>
                <a:tc>
                  <a:txBody>
                    <a:bodyPr/>
                    <a:lstStyle/>
                    <a:p>
                      <a:r>
                        <a:rPr lang="en-US"/>
                        <a:t>11010000</a:t>
                      </a:r>
                    </a:p>
                  </a:txBody>
                  <a:tcPr anchor="ctr"/>
                </a:tc>
                <a:tc>
                  <a:txBody>
                    <a:bodyPr/>
                    <a:lstStyle/>
                    <a:p>
                      <a:r>
                        <a:rPr lang="en-US"/>
                        <a:t>Branch if not equal (Z flag clear)</a:t>
                      </a:r>
                    </a:p>
                  </a:txBody>
                  <a:tcPr anchor="ctr"/>
                </a:tc>
                <a:extLst>
                  <a:ext uri="{0D108BD9-81ED-4DB2-BD59-A6C34878D82A}">
                    <a16:rowId xmlns:a16="http://schemas.microsoft.com/office/drawing/2014/main" val="4082520503"/>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708860656"/>
                  </a:ext>
                </a:extLst>
              </a:tr>
              <a:tr h="0">
                <a:tc>
                  <a:txBody>
                    <a:bodyPr/>
                    <a:lstStyle/>
                    <a:p>
                      <a:r>
                        <a:rPr lang="en-US" dirty="0"/>
                        <a:t>BPL $address</a:t>
                      </a:r>
                    </a:p>
                  </a:txBody>
                  <a:tcPr anchor="ctr"/>
                </a:tc>
                <a:tc>
                  <a:txBody>
                    <a:bodyPr/>
                    <a:lstStyle/>
                    <a:p>
                      <a:r>
                        <a:rPr lang="en-US"/>
                        <a:t>00010000</a:t>
                      </a:r>
                    </a:p>
                  </a:txBody>
                  <a:tcPr anchor="ctr"/>
                </a:tc>
                <a:tc>
                  <a:txBody>
                    <a:bodyPr/>
                    <a:lstStyle/>
                    <a:p>
                      <a:r>
                        <a:rPr lang="en-US" dirty="0"/>
                        <a:t>Branch if plus (N flag clear)</a:t>
                      </a:r>
                    </a:p>
                  </a:txBody>
                  <a:tcPr anchor="ctr"/>
                </a:tc>
                <a:extLst>
                  <a:ext uri="{0D108BD9-81ED-4DB2-BD59-A6C34878D82A}">
                    <a16:rowId xmlns:a16="http://schemas.microsoft.com/office/drawing/2014/main" val="3494792443"/>
                  </a:ext>
                </a:extLst>
              </a:tr>
            </a:tbl>
          </a:graphicData>
        </a:graphic>
      </p:graphicFrame>
    </p:spTree>
    <p:extLst>
      <p:ext uri="{BB962C8B-B14F-4D97-AF65-F5344CB8AC3E}">
        <p14:creationId xmlns:p14="http://schemas.microsoft.com/office/powerpoint/2010/main" val="2009023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hape 571">
            <a:extLst>
              <a:ext uri="{FF2B5EF4-FFF2-40B4-BE49-F238E27FC236}">
                <a16:creationId xmlns:a16="http://schemas.microsoft.com/office/drawing/2014/main" id="{350EAA9A-C4C6-F8F1-3FF9-0B9DD4E93660}"/>
              </a:ext>
            </a:extLst>
          </p:cNvPr>
          <p:cNvCxnSpPr>
            <a:cxnSpLocks/>
            <a:stCxn id="12" idx="0"/>
          </p:cNvCxnSpPr>
          <p:nvPr/>
        </p:nvCxnSpPr>
        <p:spPr>
          <a:xfrm flipH="1" flipV="1">
            <a:off x="9500729" y="1168338"/>
            <a:ext cx="13158" cy="3138167"/>
          </a:xfrm>
          <a:prstGeom prst="straightConnector1">
            <a:avLst/>
          </a:prstGeom>
          <a:noFill/>
          <a:ln w="57150" cap="rnd" cmpd="sng">
            <a:solidFill>
              <a:srgbClr val="7030A0"/>
            </a:solidFill>
            <a:prstDash val="solid"/>
            <a:miter/>
            <a:headEnd type="none" w="med" len="med"/>
            <a:tailEnd type="none" w="med" len="med"/>
          </a:ln>
        </p:spPr>
      </p:cxnSp>
      <p:sp>
        <p:nvSpPr>
          <p:cNvPr id="2" name="Title 1">
            <a:extLst>
              <a:ext uri="{FF2B5EF4-FFF2-40B4-BE49-F238E27FC236}">
                <a16:creationId xmlns:a16="http://schemas.microsoft.com/office/drawing/2014/main" id="{6F920B9B-BA84-9C49-FC2C-1917CB95AC1A}"/>
              </a:ext>
            </a:extLst>
          </p:cNvPr>
          <p:cNvSpPr>
            <a:spLocks noGrp="1"/>
          </p:cNvSpPr>
          <p:nvPr>
            <p:ph type="title"/>
          </p:nvPr>
        </p:nvSpPr>
        <p:spPr>
          <a:xfrm>
            <a:off x="838200" y="365125"/>
            <a:ext cx="4194139" cy="1749425"/>
          </a:xfrm>
        </p:spPr>
        <p:txBody>
          <a:bodyPr>
            <a:normAutofit/>
          </a:bodyPr>
          <a:lstStyle/>
          <a:p>
            <a:r>
              <a:rPr lang="en-US" sz="4000" dirty="0"/>
              <a:t>There is no "for" or "while" in machine language</a:t>
            </a:r>
          </a:p>
        </p:txBody>
      </p:sp>
      <p:sp>
        <p:nvSpPr>
          <p:cNvPr id="4" name="TextBox 3">
            <a:extLst>
              <a:ext uri="{FF2B5EF4-FFF2-40B4-BE49-F238E27FC236}">
                <a16:creationId xmlns:a16="http://schemas.microsoft.com/office/drawing/2014/main" id="{F07618D8-23F7-AFFE-1CCA-1ADBDB0397DD}"/>
              </a:ext>
            </a:extLst>
          </p:cNvPr>
          <p:cNvSpPr txBox="1"/>
          <p:nvPr/>
        </p:nvSpPr>
        <p:spPr>
          <a:xfrm>
            <a:off x="730750" y="2530422"/>
            <a:ext cx="6278918" cy="2554545"/>
          </a:xfrm>
          <a:prstGeom prst="rect">
            <a:avLst/>
          </a:prstGeom>
          <a:noFill/>
        </p:spPr>
        <p:txBody>
          <a:bodyPr wrap="square">
            <a:spAutoFit/>
          </a:bodyPr>
          <a:lstStyle/>
          <a:p>
            <a:r>
              <a:rPr lang="en-US" sz="2000" b="1" dirty="0">
                <a:latin typeface="Courier New" panose="02070309020205020404" pitchFamily="49" charset="0"/>
                <a:cs typeface="Courier New" panose="02070309020205020404" pitchFamily="49" charset="0"/>
              </a:rPr>
              <a:t>CLX       ; Clear X register</a:t>
            </a:r>
          </a:p>
          <a:p>
            <a:r>
              <a:rPr lang="en-US" sz="2000" b="1" dirty="0">
                <a:latin typeface="Courier New" panose="02070309020205020404" pitchFamily="49" charset="0"/>
                <a:cs typeface="Courier New" panose="02070309020205020404" pitchFamily="49" charset="0"/>
              </a:rPr>
              <a:t>loop:</a:t>
            </a:r>
          </a:p>
          <a:p>
            <a:r>
              <a:rPr lang="en-US" sz="2000" b="1" dirty="0">
                <a:latin typeface="Courier New" panose="02070309020205020404" pitchFamily="49" charset="0"/>
                <a:cs typeface="Courier New" panose="02070309020205020404" pitchFamily="49" charset="0"/>
              </a:rPr>
              <a:t>CPX #5    ; Compare X to 5</a:t>
            </a:r>
          </a:p>
          <a:p>
            <a:r>
              <a:rPr lang="en-US" sz="2000" b="1" dirty="0">
                <a:latin typeface="Courier New" panose="02070309020205020404" pitchFamily="49" charset="0"/>
                <a:cs typeface="Courier New" panose="02070309020205020404" pitchFamily="49" charset="0"/>
              </a:rPr>
              <a:t>BEQ end   ; Branch if equal (Z flag set)</a:t>
            </a:r>
          </a:p>
          <a:p>
            <a:r>
              <a:rPr lang="en-US" sz="2000" b="1" dirty="0">
                <a:latin typeface="Courier New" panose="02070309020205020404" pitchFamily="49" charset="0"/>
                <a:cs typeface="Courier New" panose="02070309020205020404" pitchFamily="49" charset="0"/>
              </a:rPr>
              <a:t>INX       ; Increment X</a:t>
            </a:r>
          </a:p>
          <a:p>
            <a:r>
              <a:rPr lang="en-US" sz="2000" b="1" dirty="0">
                <a:latin typeface="Courier New" panose="02070309020205020404" pitchFamily="49" charset="0"/>
                <a:cs typeface="Courier New" panose="02070309020205020404" pitchFamily="49" charset="0"/>
              </a:rPr>
              <a:t>JMP loop  ; Jump to loop</a:t>
            </a:r>
          </a:p>
          <a:p>
            <a:r>
              <a:rPr lang="en-US" sz="2000" b="1" dirty="0">
                <a:latin typeface="Courier New" panose="02070309020205020404" pitchFamily="49" charset="0"/>
                <a:cs typeface="Courier New" panose="02070309020205020404" pitchFamily="49" charset="0"/>
              </a:rPr>
              <a:t>end:</a:t>
            </a:r>
          </a:p>
          <a:p>
            <a:r>
              <a:rPr lang="en-US" sz="2000" b="1" dirty="0">
                <a:latin typeface="Courier New" panose="02070309020205020404" pitchFamily="49" charset="0"/>
                <a:cs typeface="Courier New" panose="02070309020205020404" pitchFamily="49" charset="0"/>
              </a:rPr>
              <a:t>BRK       ; Halt</a:t>
            </a:r>
          </a:p>
        </p:txBody>
      </p:sp>
      <p:sp>
        <p:nvSpPr>
          <p:cNvPr id="5" name="Shape 570">
            <a:extLst>
              <a:ext uri="{FF2B5EF4-FFF2-40B4-BE49-F238E27FC236}">
                <a16:creationId xmlns:a16="http://schemas.microsoft.com/office/drawing/2014/main" id="{859DC707-E28C-3508-C19A-1032086A0E11}"/>
              </a:ext>
            </a:extLst>
          </p:cNvPr>
          <p:cNvSpPr txBox="1"/>
          <p:nvPr/>
        </p:nvSpPr>
        <p:spPr>
          <a:xfrm>
            <a:off x="8115407" y="687656"/>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0</a:t>
            </a:r>
          </a:p>
        </p:txBody>
      </p:sp>
      <p:sp>
        <p:nvSpPr>
          <p:cNvPr id="8" name="Shape 589">
            <a:extLst>
              <a:ext uri="{FF2B5EF4-FFF2-40B4-BE49-F238E27FC236}">
                <a16:creationId xmlns:a16="http://schemas.microsoft.com/office/drawing/2014/main" id="{878EBE18-A0A0-86F8-9EB6-B8AE858EF4F1}"/>
              </a:ext>
            </a:extLst>
          </p:cNvPr>
          <p:cNvSpPr txBox="1"/>
          <p:nvPr/>
        </p:nvSpPr>
        <p:spPr>
          <a:xfrm>
            <a:off x="11199288" y="20583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Yes</a:t>
            </a:r>
          </a:p>
        </p:txBody>
      </p:sp>
      <p:sp>
        <p:nvSpPr>
          <p:cNvPr id="9" name="Shape 570">
            <a:extLst>
              <a:ext uri="{FF2B5EF4-FFF2-40B4-BE49-F238E27FC236}">
                <a16:creationId xmlns:a16="http://schemas.microsoft.com/office/drawing/2014/main" id="{471C3E8E-8CE6-17AF-8C1E-1CCB1232FBB4}"/>
              </a:ext>
            </a:extLst>
          </p:cNvPr>
          <p:cNvSpPr txBox="1"/>
          <p:nvPr/>
        </p:nvSpPr>
        <p:spPr>
          <a:xfrm>
            <a:off x="8115407" y="1523407"/>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5</a:t>
            </a:r>
          </a:p>
        </p:txBody>
      </p:sp>
      <p:sp>
        <p:nvSpPr>
          <p:cNvPr id="10" name="Shape 573">
            <a:extLst>
              <a:ext uri="{FF2B5EF4-FFF2-40B4-BE49-F238E27FC236}">
                <a16:creationId xmlns:a16="http://schemas.microsoft.com/office/drawing/2014/main" id="{1E62EF70-9A5F-F721-50EA-8DCED5EEF3C8}"/>
              </a:ext>
            </a:extLst>
          </p:cNvPr>
          <p:cNvSpPr/>
          <p:nvPr/>
        </p:nvSpPr>
        <p:spPr>
          <a:xfrm>
            <a:off x="8147778" y="2326951"/>
            <a:ext cx="2732216" cy="680494"/>
          </a:xfrm>
          <a:prstGeom prst="diamond">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Z ?</a:t>
            </a:r>
          </a:p>
        </p:txBody>
      </p:sp>
      <p:sp>
        <p:nvSpPr>
          <p:cNvPr id="12" name="Shape 570">
            <a:extLst>
              <a:ext uri="{FF2B5EF4-FFF2-40B4-BE49-F238E27FC236}">
                <a16:creationId xmlns:a16="http://schemas.microsoft.com/office/drawing/2014/main" id="{B77D2B65-B5B3-2083-890C-28CC4B87E6D3}"/>
              </a:ext>
            </a:extLst>
          </p:cNvPr>
          <p:cNvSpPr txBox="1"/>
          <p:nvPr/>
        </p:nvSpPr>
        <p:spPr>
          <a:xfrm>
            <a:off x="8115407" y="4306505"/>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JMP loop</a:t>
            </a:r>
          </a:p>
        </p:txBody>
      </p:sp>
      <p:sp>
        <p:nvSpPr>
          <p:cNvPr id="13" name="Shape 582">
            <a:extLst>
              <a:ext uri="{FF2B5EF4-FFF2-40B4-BE49-F238E27FC236}">
                <a16:creationId xmlns:a16="http://schemas.microsoft.com/office/drawing/2014/main" id="{89466AA3-10C1-BCA6-1E3E-6E90B74F78C5}"/>
              </a:ext>
            </a:extLst>
          </p:cNvPr>
          <p:cNvSpPr txBox="1"/>
          <p:nvPr/>
        </p:nvSpPr>
        <p:spPr>
          <a:xfrm>
            <a:off x="8115407" y="5155890"/>
            <a:ext cx="2796959" cy="561974"/>
          </a:xfrm>
          <a:prstGeom prst="rect">
            <a:avLst/>
          </a:prstGeom>
          <a:noFill/>
          <a:ln w="57150" cap="flat" cmpd="sng">
            <a:solidFill>
              <a:srgbClr val="7030A0"/>
            </a:solidFill>
            <a:prstDash val="solid"/>
            <a:round/>
            <a:headEnd type="none" w="med" len="med"/>
            <a:tailEnd type="none" w="med" len="med"/>
          </a:ln>
        </p:spPr>
        <p:txBody>
          <a:bodyPr lIns="0" tIns="0" rIns="0" bIns="0" anchor="ctr" anchorCtr="0">
            <a:noAutofit/>
          </a:bodyPr>
          <a:lstStyle/>
          <a:p>
            <a:pPr lvl="0"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BRK</a:t>
            </a:r>
          </a:p>
        </p:txBody>
      </p:sp>
      <p:sp>
        <p:nvSpPr>
          <p:cNvPr id="18" name="Shape 589">
            <a:extLst>
              <a:ext uri="{FF2B5EF4-FFF2-40B4-BE49-F238E27FC236}">
                <a16:creationId xmlns:a16="http://schemas.microsoft.com/office/drawing/2014/main" id="{FAE0F0D9-A137-7D1F-DA3B-320A1E534671}"/>
              </a:ext>
            </a:extLst>
          </p:cNvPr>
          <p:cNvSpPr txBox="1"/>
          <p:nvPr/>
        </p:nvSpPr>
        <p:spPr>
          <a:xfrm>
            <a:off x="9846788" y="2931245"/>
            <a:ext cx="544115" cy="472229"/>
          </a:xfrm>
          <a:prstGeom prst="rect">
            <a:avLst/>
          </a:prstGeom>
          <a:noFill/>
          <a:ln w="9525" cap="flat" cmpd="sng">
            <a:no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dirty="0">
                <a:latin typeface="Arial" charset="0"/>
                <a:ea typeface="Arial" charset="0"/>
                <a:cs typeface="Arial" charset="0"/>
                <a:sym typeface="Cabin"/>
              </a:rPr>
              <a:t>No</a:t>
            </a:r>
          </a:p>
        </p:txBody>
      </p:sp>
      <p:sp>
        <p:nvSpPr>
          <p:cNvPr id="20" name="Shape 570">
            <a:extLst>
              <a:ext uri="{FF2B5EF4-FFF2-40B4-BE49-F238E27FC236}">
                <a16:creationId xmlns:a16="http://schemas.microsoft.com/office/drawing/2014/main" id="{AD3D7590-3762-4647-28CB-1119BF73687E}"/>
              </a:ext>
            </a:extLst>
          </p:cNvPr>
          <p:cNvSpPr txBox="1"/>
          <p:nvPr/>
        </p:nvSpPr>
        <p:spPr>
          <a:xfrm>
            <a:off x="8115407" y="3496229"/>
            <a:ext cx="2796959" cy="561974"/>
          </a:xfrm>
          <a:prstGeom prst="rect">
            <a:avLst/>
          </a:prstGeom>
          <a:solidFill>
            <a:schemeClr val="bg1"/>
          </a:solidFill>
          <a:ln w="57150" cap="flat" cmpd="sng">
            <a:solidFill>
              <a:srgbClr val="7030A0"/>
            </a:solidFill>
            <a:prstDash val="solid"/>
            <a:round/>
            <a:headEnd type="none" w="med" len="med"/>
            <a:tailEnd type="none" w="med" len="med"/>
          </a:ln>
        </p:spPr>
        <p:txBody>
          <a:bodyPr lIns="0" tIns="0" rIns="0" bIns="0" anchor="ctr" anchorCtr="0">
            <a:noAutofit/>
          </a:bodyPr>
          <a:lstStyle/>
          <a:p>
            <a:pPr algn="ctr">
              <a:buClr>
                <a:schemeClr val="lt1"/>
              </a:buClr>
              <a:buSzPct val="25000"/>
            </a:pPr>
            <a:r>
              <a:rPr lang="en-US" sz="2250" b="1" dirty="0">
                <a:latin typeface="Courier New" panose="02070309020205020404" pitchFamily="49" charset="0"/>
                <a:ea typeface="Arial" charset="0"/>
                <a:cs typeface="Courier New" panose="02070309020205020404" pitchFamily="49" charset="0"/>
                <a:sym typeface="Cabin"/>
              </a:rPr>
              <a:t>X = X + 1</a:t>
            </a:r>
          </a:p>
        </p:txBody>
      </p:sp>
      <p:cxnSp>
        <p:nvCxnSpPr>
          <p:cNvPr id="43" name="Elbow Connector 42">
            <a:extLst>
              <a:ext uri="{FF2B5EF4-FFF2-40B4-BE49-F238E27FC236}">
                <a16:creationId xmlns:a16="http://schemas.microsoft.com/office/drawing/2014/main" id="{1FA7C270-81A2-8856-07BB-EDF88BCC8541}"/>
              </a:ext>
            </a:extLst>
          </p:cNvPr>
          <p:cNvCxnSpPr>
            <a:cxnSpLocks/>
            <a:stCxn id="12" idx="1"/>
            <a:endCxn id="9" idx="1"/>
          </p:cNvCxnSpPr>
          <p:nvPr/>
        </p:nvCxnSpPr>
        <p:spPr>
          <a:xfrm rot="10800000">
            <a:off x="8115407" y="1804394"/>
            <a:ext cx="12700" cy="2783098"/>
          </a:xfrm>
          <a:prstGeom prst="bentConnector3">
            <a:avLst>
              <a:gd name="adj1" fmla="val 34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3BCFA8-EF7A-8069-D3B6-86445BE7574E}"/>
              </a:ext>
            </a:extLst>
          </p:cNvPr>
          <p:cNvCxnSpPr>
            <a:cxnSpLocks/>
            <a:stCxn id="10" idx="3"/>
            <a:endCxn id="13" idx="3"/>
          </p:cNvCxnSpPr>
          <p:nvPr/>
        </p:nvCxnSpPr>
        <p:spPr>
          <a:xfrm>
            <a:off x="10879994" y="2667198"/>
            <a:ext cx="32372" cy="2769679"/>
          </a:xfrm>
          <a:prstGeom prst="bentConnector3">
            <a:avLst>
              <a:gd name="adj1" fmla="val 1806567"/>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24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A6C3CB-13E7-9C0A-F6B4-D8B906B85D18}"/>
              </a:ext>
            </a:extLst>
          </p:cNvPr>
          <p:cNvSpPr txBox="1"/>
          <p:nvPr/>
        </p:nvSpPr>
        <p:spPr>
          <a:xfrm>
            <a:off x="2952750" y="3695700"/>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875E0094-AEAE-A507-150C-B8820B4EFCDD}"/>
              </a:ext>
            </a:extLst>
          </p:cNvPr>
          <p:cNvSpPr txBox="1"/>
          <p:nvPr/>
        </p:nvSpPr>
        <p:spPr>
          <a:xfrm>
            <a:off x="6296628" y="112991"/>
            <a:ext cx="5788316" cy="369332"/>
          </a:xfrm>
          <a:prstGeom prst="rect">
            <a:avLst/>
          </a:prstGeom>
          <a:noFill/>
        </p:spPr>
        <p:txBody>
          <a:bodyPr wrap="none" rtlCol="0">
            <a:spAutoFit/>
          </a:bodyPr>
          <a:lstStyle/>
          <a:p>
            <a:r>
              <a:rPr lang="en-US" dirty="0"/>
              <a:t>https://www.ca4e.com/tools/cdc6504/</a:t>
            </a:r>
            <a:r>
              <a:rPr lang="en-US" dirty="0" err="1"/>
              <a:t>documentation.html</a:t>
            </a:r>
            <a:endParaRPr lang="en-US" dirty="0"/>
          </a:p>
        </p:txBody>
      </p:sp>
      <p:graphicFrame>
        <p:nvGraphicFramePr>
          <p:cNvPr id="2" name="Table 1">
            <a:extLst>
              <a:ext uri="{FF2B5EF4-FFF2-40B4-BE49-F238E27FC236}">
                <a16:creationId xmlns:a16="http://schemas.microsoft.com/office/drawing/2014/main" id="{CF4D5E42-08F6-EE81-F97C-684709580A31}"/>
              </a:ext>
            </a:extLst>
          </p:cNvPr>
          <p:cNvGraphicFramePr>
            <a:graphicFrameLocks noGrp="1"/>
          </p:cNvGraphicFramePr>
          <p:nvPr>
            <p:extLst>
              <p:ext uri="{D42A27DB-BD31-4B8C-83A1-F6EECF244321}">
                <p14:modId xmlns:p14="http://schemas.microsoft.com/office/powerpoint/2010/main" val="3094437223"/>
              </p:ext>
            </p:extLst>
          </p:nvPr>
        </p:nvGraphicFramePr>
        <p:xfrm>
          <a:off x="1208809" y="1109604"/>
          <a:ext cx="9774382" cy="4638792"/>
        </p:xfrm>
        <a:graphic>
          <a:graphicData uri="http://schemas.openxmlformats.org/drawingml/2006/table">
            <a:tbl>
              <a:tblPr firstRow="1">
                <a:tableStyleId>{3C2FFA5D-87B4-456A-9821-1D502468CF0F}</a:tableStyleId>
              </a:tblPr>
              <a:tblGrid>
                <a:gridCol w="1860867">
                  <a:extLst>
                    <a:ext uri="{9D8B030D-6E8A-4147-A177-3AD203B41FA5}">
                      <a16:colId xmlns:a16="http://schemas.microsoft.com/office/drawing/2014/main" val="270418671"/>
                    </a:ext>
                  </a:extLst>
                </a:gridCol>
                <a:gridCol w="2047598">
                  <a:extLst>
                    <a:ext uri="{9D8B030D-6E8A-4147-A177-3AD203B41FA5}">
                      <a16:colId xmlns:a16="http://schemas.microsoft.com/office/drawing/2014/main" val="1683778277"/>
                    </a:ext>
                  </a:extLst>
                </a:gridCol>
                <a:gridCol w="5865917">
                  <a:extLst>
                    <a:ext uri="{9D8B030D-6E8A-4147-A177-3AD203B41FA5}">
                      <a16:colId xmlns:a16="http://schemas.microsoft.com/office/drawing/2014/main" val="3571196300"/>
                    </a:ext>
                  </a:extLst>
                </a:gridCol>
              </a:tblGrid>
              <a:tr h="0">
                <a:tc>
                  <a:txBody>
                    <a:bodyPr/>
                    <a:lstStyle/>
                    <a:p>
                      <a:r>
                        <a:rPr lang="en-US"/>
                        <a:t>Assembly</a:t>
                      </a:r>
                    </a:p>
                  </a:txBody>
                  <a:tcPr anchor="ctr"/>
                </a:tc>
                <a:tc>
                  <a:txBody>
                    <a:bodyPr/>
                    <a:lstStyle/>
                    <a:p>
                      <a:r>
                        <a:rPr lang="en-US"/>
                        <a:t>Opcode</a:t>
                      </a:r>
                    </a:p>
                  </a:txBody>
                  <a:tcPr anchor="ctr"/>
                </a:tc>
                <a:tc>
                  <a:txBody>
                    <a:bodyPr/>
                    <a:lstStyle/>
                    <a:p>
                      <a:r>
                        <a:rPr lang="en-US" dirty="0"/>
                        <a:t>Description</a:t>
                      </a:r>
                    </a:p>
                  </a:txBody>
                  <a:tcPr anchor="ctr"/>
                </a:tc>
                <a:extLst>
                  <a:ext uri="{0D108BD9-81ED-4DB2-BD59-A6C34878D82A}">
                    <a16:rowId xmlns:a16="http://schemas.microsoft.com/office/drawing/2014/main" val="51346449"/>
                  </a:ext>
                </a:extLst>
              </a:tr>
              <a:tr h="0">
                <a:tc>
                  <a:txBody>
                    <a:bodyPr/>
                    <a:lstStyle/>
                    <a:p>
                      <a:r>
                        <a:rPr lang="en-US"/>
                        <a:t>CLX</a:t>
                      </a:r>
                    </a:p>
                  </a:txBody>
                  <a:tcPr anchor="ctr"/>
                </a:tc>
                <a:tc>
                  <a:txBody>
                    <a:bodyPr/>
                    <a:lstStyle/>
                    <a:p>
                      <a:r>
                        <a:rPr lang="en-US"/>
                        <a:t>11100010</a:t>
                      </a:r>
                    </a:p>
                  </a:txBody>
                  <a:tcPr anchor="ctr"/>
                </a:tc>
                <a:tc>
                  <a:txBody>
                    <a:bodyPr/>
                    <a:lstStyle/>
                    <a:p>
                      <a:r>
                        <a:rPr lang="en-US" dirty="0"/>
                        <a:t>Clear X register (X = 0). Sets Z flag to 1, N flag to 0.</a:t>
                      </a:r>
                    </a:p>
                  </a:txBody>
                  <a:tcPr anchor="ctr"/>
                </a:tc>
                <a:extLst>
                  <a:ext uri="{0D108BD9-81ED-4DB2-BD59-A6C34878D82A}">
                    <a16:rowId xmlns:a16="http://schemas.microsoft.com/office/drawing/2014/main" val="3653634238"/>
                  </a:ext>
                </a:extLst>
              </a:tr>
              <a:tr h="0">
                <a:tc>
                  <a:txBody>
                    <a:bodyPr/>
                    <a:lstStyle/>
                    <a:p>
                      <a:r>
                        <a:rPr lang="en-US" dirty="0"/>
                        <a:t>INX</a:t>
                      </a:r>
                    </a:p>
                  </a:txBody>
                  <a:tcPr anchor="ctr"/>
                </a:tc>
                <a:tc>
                  <a:txBody>
                    <a:bodyPr/>
                    <a:lstStyle/>
                    <a:p>
                      <a:r>
                        <a:rPr lang="en-US" dirty="0"/>
                        <a:t>11101000</a:t>
                      </a:r>
                    </a:p>
                  </a:txBody>
                  <a:tcPr anchor="ctr"/>
                </a:tc>
                <a:tc>
                  <a:txBody>
                    <a:bodyPr/>
                    <a:lstStyle/>
                    <a:p>
                      <a:r>
                        <a:rPr lang="en-US" dirty="0"/>
                        <a:t>Increment X register by 1</a:t>
                      </a:r>
                    </a:p>
                  </a:txBody>
                  <a:tcPr anchor="ctr"/>
                </a:tc>
                <a:extLst>
                  <a:ext uri="{0D108BD9-81ED-4DB2-BD59-A6C34878D82A}">
                    <a16:rowId xmlns:a16="http://schemas.microsoft.com/office/drawing/2014/main" val="2800919992"/>
                  </a:ext>
                </a:extLst>
              </a:tr>
              <a:tr h="0">
                <a:tc>
                  <a:txBody>
                    <a:bodyPr/>
                    <a:lstStyle/>
                    <a:p>
                      <a:r>
                        <a:rPr lang="en-US" sz="1600"/>
                        <a:t>LDA #value</a:t>
                      </a:r>
                    </a:p>
                  </a:txBody>
                  <a:tcPr marL="79115" marR="79115" marT="39558" marB="39558" anchor="ctr"/>
                </a:tc>
                <a:tc>
                  <a:txBody>
                    <a:bodyPr/>
                    <a:lstStyle/>
                    <a:p>
                      <a:r>
                        <a:rPr lang="en-US" sz="1600"/>
                        <a:t>10101001</a:t>
                      </a:r>
                    </a:p>
                  </a:txBody>
                  <a:tcPr marL="79115" marR="79115" marT="39558" marB="39558" anchor="ctr"/>
                </a:tc>
                <a:tc>
                  <a:txBody>
                    <a:bodyPr/>
                    <a:lstStyle/>
                    <a:p>
                      <a:r>
                        <a:rPr lang="en-US" sz="1600" dirty="0"/>
                        <a:t>Load accumulator with immediate value (ACC = value)</a:t>
                      </a:r>
                    </a:p>
                  </a:txBody>
                  <a:tcPr marL="79115" marR="79115" marT="39558" marB="39558" anchor="ctr"/>
                </a:tc>
                <a:extLst>
                  <a:ext uri="{0D108BD9-81ED-4DB2-BD59-A6C34878D82A}">
                    <a16:rowId xmlns:a16="http://schemas.microsoft.com/office/drawing/2014/main" val="3175275740"/>
                  </a:ext>
                </a:extLst>
              </a:tr>
              <a:tr h="0">
                <a:tc>
                  <a:txBody>
                    <a:bodyPr/>
                    <a:lstStyle/>
                    <a:p>
                      <a:r>
                        <a:rPr lang="en-US" sz="1600"/>
                        <a:t>LDA $address</a:t>
                      </a:r>
                    </a:p>
                  </a:txBody>
                  <a:tcPr marL="79115" marR="79115" marT="39558" marB="39558" anchor="ctr"/>
                </a:tc>
                <a:tc>
                  <a:txBody>
                    <a:bodyPr/>
                    <a:lstStyle/>
                    <a:p>
                      <a:r>
                        <a:rPr lang="en-US" sz="1600"/>
                        <a:t>10100101</a:t>
                      </a:r>
                    </a:p>
                  </a:txBody>
                  <a:tcPr marL="79115" marR="79115" marT="39558" marB="39558" anchor="ctr"/>
                </a:tc>
                <a:tc>
                  <a:txBody>
                    <a:bodyPr/>
                    <a:lstStyle/>
                    <a:p>
                      <a:r>
                        <a:rPr lang="en-US" sz="1600" dirty="0"/>
                        <a:t>Load accumulator (ACC = memory[address])</a:t>
                      </a:r>
                    </a:p>
                  </a:txBody>
                  <a:tcPr marL="79115" marR="79115" marT="39558" marB="39558" anchor="ctr"/>
                </a:tc>
                <a:extLst>
                  <a:ext uri="{0D108BD9-81ED-4DB2-BD59-A6C34878D82A}">
                    <a16:rowId xmlns:a16="http://schemas.microsoft.com/office/drawing/2014/main" val="3708684657"/>
                  </a:ext>
                </a:extLst>
              </a:tr>
              <a:tr h="0">
                <a:tc>
                  <a:txBody>
                    <a:bodyPr/>
                    <a:lstStyle/>
                    <a:p>
                      <a:r>
                        <a:rPr lang="en-US" sz="1600" dirty="0"/>
                        <a:t>STA $address</a:t>
                      </a:r>
                    </a:p>
                  </a:txBody>
                  <a:tcPr anchor="ctr"/>
                </a:tc>
                <a:tc>
                  <a:txBody>
                    <a:bodyPr/>
                    <a:lstStyle/>
                    <a:p>
                      <a:r>
                        <a:rPr lang="en-US" sz="1600"/>
                        <a:t>10000101</a:t>
                      </a:r>
                    </a:p>
                  </a:txBody>
                  <a:tcPr anchor="ctr"/>
                </a:tc>
                <a:tc>
                  <a:txBody>
                    <a:bodyPr/>
                    <a:lstStyle/>
                    <a:p>
                      <a:r>
                        <a:rPr lang="en-US" sz="1600" dirty="0"/>
                        <a:t>Store accumulator (memory[address] = ACC)</a:t>
                      </a:r>
                    </a:p>
                  </a:txBody>
                  <a:tcPr anchor="ctr"/>
                </a:tc>
                <a:extLst>
                  <a:ext uri="{0D108BD9-81ED-4DB2-BD59-A6C34878D82A}">
                    <a16:rowId xmlns:a16="http://schemas.microsoft.com/office/drawing/2014/main" val="2100330992"/>
                  </a:ext>
                </a:extLst>
              </a:tr>
              <a:tr h="0">
                <a:tc>
                  <a:txBody>
                    <a:bodyPr/>
                    <a:lstStyle/>
                    <a:p>
                      <a:r>
                        <a:rPr lang="en-US" dirty="0"/>
                        <a:t>ADC #value</a:t>
                      </a:r>
                    </a:p>
                  </a:txBody>
                  <a:tcPr anchor="ctr"/>
                </a:tc>
                <a:tc>
                  <a:txBody>
                    <a:bodyPr/>
                    <a:lstStyle/>
                    <a:p>
                      <a:r>
                        <a:rPr lang="en-US"/>
                        <a:t>01101001</a:t>
                      </a:r>
                    </a:p>
                  </a:txBody>
                  <a:tcPr anchor="ctr"/>
                </a:tc>
                <a:tc>
                  <a:txBody>
                    <a:bodyPr/>
                    <a:lstStyle/>
                    <a:p>
                      <a:r>
                        <a:rPr lang="en-US"/>
                        <a:t>Add (immediate): ACC = ACC + value</a:t>
                      </a:r>
                    </a:p>
                  </a:txBody>
                  <a:tcPr anchor="ctr"/>
                </a:tc>
                <a:extLst>
                  <a:ext uri="{0D108BD9-81ED-4DB2-BD59-A6C34878D82A}">
                    <a16:rowId xmlns:a16="http://schemas.microsoft.com/office/drawing/2014/main" val="1003936344"/>
                  </a:ext>
                </a:extLst>
              </a:tr>
              <a:tr h="0">
                <a:tc>
                  <a:txBody>
                    <a:bodyPr/>
                    <a:lstStyle/>
                    <a:p>
                      <a:r>
                        <a:rPr lang="en-US" dirty="0"/>
                        <a:t>SBC $address</a:t>
                      </a:r>
                    </a:p>
                  </a:txBody>
                  <a:tcPr anchor="ctr"/>
                </a:tc>
                <a:tc>
                  <a:txBody>
                    <a:bodyPr/>
                    <a:lstStyle/>
                    <a:p>
                      <a:r>
                        <a:rPr lang="en-US"/>
                        <a:t>11100101</a:t>
                      </a:r>
                    </a:p>
                  </a:txBody>
                  <a:tcPr anchor="ctr"/>
                </a:tc>
                <a:tc>
                  <a:txBody>
                    <a:bodyPr/>
                    <a:lstStyle/>
                    <a:p>
                      <a:r>
                        <a:rPr lang="en-US" dirty="0"/>
                        <a:t>Subtract (from memory): ACC = ACC - memory[address]</a:t>
                      </a:r>
                    </a:p>
                  </a:txBody>
                  <a:tcPr anchor="ctr"/>
                </a:tc>
                <a:extLst>
                  <a:ext uri="{0D108BD9-81ED-4DB2-BD59-A6C34878D82A}">
                    <a16:rowId xmlns:a16="http://schemas.microsoft.com/office/drawing/2014/main" val="2777519005"/>
                  </a:ext>
                </a:extLst>
              </a:tr>
              <a:tr h="0">
                <a:tc>
                  <a:txBody>
                    <a:bodyPr/>
                    <a:lstStyle/>
                    <a:p>
                      <a:r>
                        <a:rPr lang="en-US" sz="1800" dirty="0"/>
                        <a:t>CMP #value</a:t>
                      </a:r>
                    </a:p>
                  </a:txBody>
                  <a:tcPr anchor="ctr"/>
                </a:tc>
                <a:tc>
                  <a:txBody>
                    <a:bodyPr/>
                    <a:lstStyle/>
                    <a:p>
                      <a:r>
                        <a:rPr lang="en-US" sz="1800"/>
                        <a:t>11001001</a:t>
                      </a:r>
                    </a:p>
                  </a:txBody>
                  <a:tcPr anchor="ctr"/>
                </a:tc>
                <a:tc>
                  <a:txBody>
                    <a:bodyPr/>
                    <a:lstStyle/>
                    <a:p>
                      <a:r>
                        <a:rPr lang="en-US" sz="1800" dirty="0"/>
                        <a:t>Compare accumulator with immediate value, sets Z, N flags</a:t>
                      </a:r>
                    </a:p>
                  </a:txBody>
                  <a:tcPr anchor="ctr"/>
                </a:tc>
                <a:extLst>
                  <a:ext uri="{0D108BD9-81ED-4DB2-BD59-A6C34878D82A}">
                    <a16:rowId xmlns:a16="http://schemas.microsoft.com/office/drawing/2014/main" val="2209846312"/>
                  </a:ext>
                </a:extLst>
              </a:tr>
              <a:tr h="0">
                <a:tc>
                  <a:txBody>
                    <a:bodyPr/>
                    <a:lstStyle/>
                    <a:p>
                      <a:r>
                        <a:rPr lang="en-US" dirty="0"/>
                        <a:t>JMP $address</a:t>
                      </a:r>
                    </a:p>
                  </a:txBody>
                  <a:tcPr anchor="ctr"/>
                </a:tc>
                <a:tc>
                  <a:txBody>
                    <a:bodyPr/>
                    <a:lstStyle/>
                    <a:p>
                      <a:r>
                        <a:rPr lang="en-US"/>
                        <a:t>01001100</a:t>
                      </a:r>
                    </a:p>
                  </a:txBody>
                  <a:tcPr anchor="ctr"/>
                </a:tc>
                <a:tc>
                  <a:txBody>
                    <a:bodyPr/>
                    <a:lstStyle/>
                    <a:p>
                      <a:r>
                        <a:rPr lang="en-US" dirty="0"/>
                        <a:t>Unconditional jump to absolute address (zero-page)</a:t>
                      </a:r>
                    </a:p>
                  </a:txBody>
                  <a:tcPr anchor="ctr"/>
                </a:tc>
                <a:extLst>
                  <a:ext uri="{0D108BD9-81ED-4DB2-BD59-A6C34878D82A}">
                    <a16:rowId xmlns:a16="http://schemas.microsoft.com/office/drawing/2014/main" val="1152306181"/>
                  </a:ext>
                </a:extLst>
              </a:tr>
              <a:tr h="0">
                <a:tc>
                  <a:txBody>
                    <a:bodyPr/>
                    <a:lstStyle/>
                    <a:p>
                      <a:r>
                        <a:rPr lang="en-US" dirty="0"/>
                        <a:t>BEQ $address</a:t>
                      </a:r>
                    </a:p>
                  </a:txBody>
                  <a:tcPr anchor="ctr"/>
                </a:tc>
                <a:tc>
                  <a:txBody>
                    <a:bodyPr/>
                    <a:lstStyle/>
                    <a:p>
                      <a:r>
                        <a:rPr lang="en-US" dirty="0"/>
                        <a:t>11110000</a:t>
                      </a:r>
                    </a:p>
                  </a:txBody>
                  <a:tcPr anchor="ctr"/>
                </a:tc>
                <a:tc>
                  <a:txBody>
                    <a:bodyPr/>
                    <a:lstStyle/>
                    <a:p>
                      <a:r>
                        <a:rPr lang="en-US" dirty="0"/>
                        <a:t>Branch if equal (Z flag set)</a:t>
                      </a:r>
                    </a:p>
                  </a:txBody>
                  <a:tcPr anchor="ctr"/>
                </a:tc>
                <a:extLst>
                  <a:ext uri="{0D108BD9-81ED-4DB2-BD59-A6C34878D82A}">
                    <a16:rowId xmlns:a16="http://schemas.microsoft.com/office/drawing/2014/main" val="1744880161"/>
                  </a:ext>
                </a:extLst>
              </a:tr>
              <a:tr h="0">
                <a:tc>
                  <a:txBody>
                    <a:bodyPr/>
                    <a:lstStyle/>
                    <a:p>
                      <a:r>
                        <a:rPr lang="en-US" dirty="0"/>
                        <a:t>BMI $address</a:t>
                      </a:r>
                    </a:p>
                  </a:txBody>
                  <a:tcPr anchor="ctr"/>
                </a:tc>
                <a:tc>
                  <a:txBody>
                    <a:bodyPr/>
                    <a:lstStyle/>
                    <a:p>
                      <a:r>
                        <a:rPr lang="en-US"/>
                        <a:t>00110000</a:t>
                      </a:r>
                    </a:p>
                  </a:txBody>
                  <a:tcPr anchor="ctr"/>
                </a:tc>
                <a:tc>
                  <a:txBody>
                    <a:bodyPr/>
                    <a:lstStyle/>
                    <a:p>
                      <a:r>
                        <a:rPr lang="en-US" dirty="0"/>
                        <a:t>Branch if minus (N flag set)</a:t>
                      </a:r>
                    </a:p>
                  </a:txBody>
                  <a:tcPr anchor="ctr"/>
                </a:tc>
                <a:extLst>
                  <a:ext uri="{0D108BD9-81ED-4DB2-BD59-A6C34878D82A}">
                    <a16:rowId xmlns:a16="http://schemas.microsoft.com/office/drawing/2014/main" val="1644657638"/>
                  </a:ext>
                </a:extLst>
              </a:tr>
              <a:tr h="0">
                <a:tc>
                  <a:txBody>
                    <a:bodyPr/>
                    <a:lstStyle/>
                    <a:p>
                      <a:r>
                        <a:rPr lang="en-US" dirty="0"/>
                        <a:t>BRK</a:t>
                      </a:r>
                    </a:p>
                  </a:txBody>
                  <a:tcPr anchor="ctr"/>
                </a:tc>
                <a:tc>
                  <a:txBody>
                    <a:bodyPr/>
                    <a:lstStyle/>
                    <a:p>
                      <a:r>
                        <a:rPr lang="en-US"/>
                        <a:t>00000000</a:t>
                      </a:r>
                    </a:p>
                  </a:txBody>
                  <a:tcPr anchor="ctr"/>
                </a:tc>
                <a:tc>
                  <a:txBody>
                    <a:bodyPr/>
                    <a:lstStyle/>
                    <a:p>
                      <a:r>
                        <a:rPr lang="en-US" dirty="0"/>
                        <a:t>Break/Halt - Stop program execution</a:t>
                      </a:r>
                    </a:p>
                  </a:txBody>
                  <a:tcPr anchor="ctr"/>
                </a:tc>
                <a:extLst>
                  <a:ext uri="{0D108BD9-81ED-4DB2-BD59-A6C34878D82A}">
                    <a16:rowId xmlns:a16="http://schemas.microsoft.com/office/drawing/2014/main" val="3510983792"/>
                  </a:ext>
                </a:extLst>
              </a:tr>
            </a:tbl>
          </a:graphicData>
        </a:graphic>
      </p:graphicFrame>
    </p:spTree>
    <p:extLst>
      <p:ext uri="{BB962C8B-B14F-4D97-AF65-F5344CB8AC3E}">
        <p14:creationId xmlns:p14="http://schemas.microsoft.com/office/powerpoint/2010/main" val="4064454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F4495-71F3-96F0-643E-4BD3EB2385AA}"/>
              </a:ext>
            </a:extLst>
          </p:cNvPr>
          <p:cNvSpPr>
            <a:spLocks noGrp="1"/>
          </p:cNvSpPr>
          <p:nvPr>
            <p:ph type="title"/>
          </p:nvPr>
        </p:nvSpPr>
        <p:spPr/>
        <p:txBody>
          <a:bodyPr/>
          <a:lstStyle/>
          <a:p>
            <a:r>
              <a:rPr lang="en-US" dirty="0"/>
              <a:t>CDC 6504 – Assembly Language</a:t>
            </a:r>
          </a:p>
        </p:txBody>
      </p:sp>
      <p:sp>
        <p:nvSpPr>
          <p:cNvPr id="4" name="Text Placeholder 3">
            <a:extLst>
              <a:ext uri="{FF2B5EF4-FFF2-40B4-BE49-F238E27FC236}">
                <a16:creationId xmlns:a16="http://schemas.microsoft.com/office/drawing/2014/main" id="{EBC5055E-A377-43FF-D040-0859288A67C8}"/>
              </a:ext>
            </a:extLst>
          </p:cNvPr>
          <p:cNvSpPr>
            <a:spLocks noGrp="1"/>
          </p:cNvSpPr>
          <p:nvPr>
            <p:ph type="body" idx="1"/>
          </p:nvPr>
        </p:nvSpPr>
        <p:spPr/>
        <p:txBody>
          <a:bodyPr/>
          <a:lstStyle/>
          <a:p>
            <a:r>
              <a:rPr lang="en-US" dirty="0"/>
              <a:t>https://www.ca4e.com/cdc6504/</a:t>
            </a:r>
            <a:r>
              <a:rPr lang="en-US" dirty="0" err="1"/>
              <a:t>documentation.html</a:t>
            </a:r>
            <a:endParaRPr lang="en-US" dirty="0"/>
          </a:p>
        </p:txBody>
      </p:sp>
    </p:spTree>
    <p:extLst>
      <p:ext uri="{BB962C8B-B14F-4D97-AF65-F5344CB8AC3E}">
        <p14:creationId xmlns:p14="http://schemas.microsoft.com/office/powerpoint/2010/main" val="306621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74D4-4337-F71A-7117-A7B63AE270B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0BB7A9C7-CCA1-7867-57A0-2595C7AD1008}"/>
              </a:ext>
            </a:extLst>
          </p:cNvPr>
          <p:cNvSpPr/>
          <p:nvPr/>
        </p:nvSpPr>
        <p:spPr>
          <a:xfrm>
            <a:off x="7697069" y="881091"/>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9" name="TextBox 8">
            <a:extLst>
              <a:ext uri="{FF2B5EF4-FFF2-40B4-BE49-F238E27FC236}">
                <a16:creationId xmlns:a16="http://schemas.microsoft.com/office/drawing/2014/main" id="{804E7015-51F9-68EF-FEC7-0CB625562F68}"/>
              </a:ext>
            </a:extLst>
          </p:cNvPr>
          <p:cNvSpPr txBox="1"/>
          <p:nvPr/>
        </p:nvSpPr>
        <p:spPr>
          <a:xfrm>
            <a:off x="7607797" y="542324"/>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Z</a:t>
            </a:r>
          </a:p>
        </p:txBody>
      </p:sp>
      <p:sp>
        <p:nvSpPr>
          <p:cNvPr id="28" name="Rectangle 27">
            <a:extLst>
              <a:ext uri="{FF2B5EF4-FFF2-40B4-BE49-F238E27FC236}">
                <a16:creationId xmlns:a16="http://schemas.microsoft.com/office/drawing/2014/main" id="{4EBA110B-73D9-94E6-846A-E87B7E55C939}"/>
              </a:ext>
            </a:extLst>
          </p:cNvPr>
          <p:cNvSpPr/>
          <p:nvPr/>
        </p:nvSpPr>
        <p:spPr>
          <a:xfrm>
            <a:off x="6674403" y="888540"/>
            <a:ext cx="739227" cy="36933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29" name="TextBox 28">
            <a:extLst>
              <a:ext uri="{FF2B5EF4-FFF2-40B4-BE49-F238E27FC236}">
                <a16:creationId xmlns:a16="http://schemas.microsoft.com/office/drawing/2014/main" id="{8694BE21-4380-ADD4-37BF-301DF2E61954}"/>
              </a:ext>
            </a:extLst>
          </p:cNvPr>
          <p:cNvSpPr txBox="1"/>
          <p:nvPr/>
        </p:nvSpPr>
        <p:spPr>
          <a:xfrm>
            <a:off x="6579864" y="542187"/>
            <a:ext cx="460382"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PC</a:t>
            </a:r>
          </a:p>
        </p:txBody>
      </p:sp>
      <p:sp>
        <p:nvSpPr>
          <p:cNvPr id="32" name="Rectangle 31">
            <a:extLst>
              <a:ext uri="{FF2B5EF4-FFF2-40B4-BE49-F238E27FC236}">
                <a16:creationId xmlns:a16="http://schemas.microsoft.com/office/drawing/2014/main" id="{20643741-A308-C990-2675-C857FBAF1E14}"/>
              </a:ext>
            </a:extLst>
          </p:cNvPr>
          <p:cNvSpPr/>
          <p:nvPr/>
        </p:nvSpPr>
        <p:spPr>
          <a:xfrm>
            <a:off x="7317209" y="2616611"/>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11100010</a:t>
            </a:r>
          </a:p>
        </p:txBody>
      </p:sp>
      <p:sp>
        <p:nvSpPr>
          <p:cNvPr id="33" name="TextBox 32">
            <a:extLst>
              <a:ext uri="{FF2B5EF4-FFF2-40B4-BE49-F238E27FC236}">
                <a16:creationId xmlns:a16="http://schemas.microsoft.com/office/drawing/2014/main" id="{EF4EA69F-DEDA-3D43-0DB4-A05D99508475}"/>
              </a:ext>
            </a:extLst>
          </p:cNvPr>
          <p:cNvSpPr txBox="1"/>
          <p:nvPr/>
        </p:nvSpPr>
        <p:spPr>
          <a:xfrm>
            <a:off x="6523064" y="2615718"/>
            <a:ext cx="736099" cy="369332"/>
          </a:xfrm>
          <a:prstGeom prst="rect">
            <a:avLst/>
          </a:prstGeom>
          <a:solidFill>
            <a:srgbClr val="FFC000"/>
          </a:solid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34" name="Rectangle 33">
            <a:extLst>
              <a:ext uri="{FF2B5EF4-FFF2-40B4-BE49-F238E27FC236}">
                <a16:creationId xmlns:a16="http://schemas.microsoft.com/office/drawing/2014/main" id="{BBED736A-46B9-B360-0B5A-31F6784126ED}"/>
              </a:ext>
            </a:extLst>
          </p:cNvPr>
          <p:cNvSpPr/>
          <p:nvPr/>
        </p:nvSpPr>
        <p:spPr>
          <a:xfrm>
            <a:off x="7317208" y="3099808"/>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5" name="TextBox 34">
            <a:extLst>
              <a:ext uri="{FF2B5EF4-FFF2-40B4-BE49-F238E27FC236}">
                <a16:creationId xmlns:a16="http://schemas.microsoft.com/office/drawing/2014/main" id="{A8B3EF25-A7C6-A9DC-8A57-44DEEED87A62}"/>
              </a:ext>
            </a:extLst>
          </p:cNvPr>
          <p:cNvSpPr txBox="1"/>
          <p:nvPr/>
        </p:nvSpPr>
        <p:spPr>
          <a:xfrm>
            <a:off x="6514100" y="3077399"/>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36" name="Rectangle 35">
            <a:extLst>
              <a:ext uri="{FF2B5EF4-FFF2-40B4-BE49-F238E27FC236}">
                <a16:creationId xmlns:a16="http://schemas.microsoft.com/office/drawing/2014/main" id="{2901ED0A-DEB4-059B-EB29-E06085E24592}"/>
              </a:ext>
            </a:extLst>
          </p:cNvPr>
          <p:cNvSpPr/>
          <p:nvPr/>
        </p:nvSpPr>
        <p:spPr>
          <a:xfrm>
            <a:off x="7321692" y="3602725"/>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11101000</a:t>
            </a:r>
          </a:p>
        </p:txBody>
      </p:sp>
      <p:sp>
        <p:nvSpPr>
          <p:cNvPr id="37" name="TextBox 36">
            <a:extLst>
              <a:ext uri="{FF2B5EF4-FFF2-40B4-BE49-F238E27FC236}">
                <a16:creationId xmlns:a16="http://schemas.microsoft.com/office/drawing/2014/main" id="{03A24E3B-AEC6-A95F-3468-FD8345688AD8}"/>
              </a:ext>
            </a:extLst>
          </p:cNvPr>
          <p:cNvSpPr txBox="1"/>
          <p:nvPr/>
        </p:nvSpPr>
        <p:spPr>
          <a:xfrm>
            <a:off x="6527547" y="3601832"/>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38" name="Rectangle 37">
            <a:extLst>
              <a:ext uri="{FF2B5EF4-FFF2-40B4-BE49-F238E27FC236}">
                <a16:creationId xmlns:a16="http://schemas.microsoft.com/office/drawing/2014/main" id="{3FF837D8-23BB-9568-DB99-114006677C5F}"/>
              </a:ext>
            </a:extLst>
          </p:cNvPr>
          <p:cNvSpPr/>
          <p:nvPr/>
        </p:nvSpPr>
        <p:spPr>
          <a:xfrm>
            <a:off x="7321691" y="4085922"/>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39" name="TextBox 38">
            <a:extLst>
              <a:ext uri="{FF2B5EF4-FFF2-40B4-BE49-F238E27FC236}">
                <a16:creationId xmlns:a16="http://schemas.microsoft.com/office/drawing/2014/main" id="{908A814B-FFCD-8723-1E38-0A5FBE62FBDD}"/>
              </a:ext>
            </a:extLst>
          </p:cNvPr>
          <p:cNvSpPr txBox="1"/>
          <p:nvPr/>
        </p:nvSpPr>
        <p:spPr>
          <a:xfrm>
            <a:off x="6518583" y="406351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40" name="Rectangle 39">
            <a:extLst>
              <a:ext uri="{FF2B5EF4-FFF2-40B4-BE49-F238E27FC236}">
                <a16:creationId xmlns:a16="http://schemas.microsoft.com/office/drawing/2014/main" id="{5A9B380D-32EF-C819-F47F-45141068A11D}"/>
              </a:ext>
            </a:extLst>
          </p:cNvPr>
          <p:cNvSpPr/>
          <p:nvPr/>
        </p:nvSpPr>
        <p:spPr>
          <a:xfrm>
            <a:off x="7317207" y="4597800"/>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1" name="TextBox 40">
            <a:extLst>
              <a:ext uri="{FF2B5EF4-FFF2-40B4-BE49-F238E27FC236}">
                <a16:creationId xmlns:a16="http://schemas.microsoft.com/office/drawing/2014/main" id="{4CD526DB-E4EC-9512-6F35-61AED4747732}"/>
              </a:ext>
            </a:extLst>
          </p:cNvPr>
          <p:cNvSpPr txBox="1"/>
          <p:nvPr/>
        </p:nvSpPr>
        <p:spPr>
          <a:xfrm>
            <a:off x="6523062" y="459690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42" name="Rectangle 41">
            <a:extLst>
              <a:ext uri="{FF2B5EF4-FFF2-40B4-BE49-F238E27FC236}">
                <a16:creationId xmlns:a16="http://schemas.microsoft.com/office/drawing/2014/main" id="{BDFC3DC8-5887-1048-F64A-D30933700C9E}"/>
              </a:ext>
            </a:extLst>
          </p:cNvPr>
          <p:cNvSpPr/>
          <p:nvPr/>
        </p:nvSpPr>
        <p:spPr>
          <a:xfrm>
            <a:off x="7317206" y="5080997"/>
            <a:ext cx="1303005"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00000000</a:t>
            </a:r>
          </a:p>
        </p:txBody>
      </p:sp>
      <p:sp>
        <p:nvSpPr>
          <p:cNvPr id="43" name="TextBox 42">
            <a:extLst>
              <a:ext uri="{FF2B5EF4-FFF2-40B4-BE49-F238E27FC236}">
                <a16:creationId xmlns:a16="http://schemas.microsoft.com/office/drawing/2014/main" id="{EF5B269E-9539-9863-60E4-DED0454B91CB}"/>
              </a:ext>
            </a:extLst>
          </p:cNvPr>
          <p:cNvSpPr txBox="1"/>
          <p:nvPr/>
        </p:nvSpPr>
        <p:spPr>
          <a:xfrm>
            <a:off x="6514098" y="5058588"/>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81" name="TextBox 80">
            <a:extLst>
              <a:ext uri="{FF2B5EF4-FFF2-40B4-BE49-F238E27FC236}">
                <a16:creationId xmlns:a16="http://schemas.microsoft.com/office/drawing/2014/main" id="{C4537041-9B9F-4336-A04C-2073458DB4E4}"/>
              </a:ext>
            </a:extLst>
          </p:cNvPr>
          <p:cNvSpPr txBox="1"/>
          <p:nvPr/>
        </p:nvSpPr>
        <p:spPr>
          <a:xfrm>
            <a:off x="6337799" y="1877484"/>
            <a:ext cx="2058769" cy="369332"/>
          </a:xfrm>
          <a:prstGeom prst="rect">
            <a:avLst/>
          </a:prstGeom>
          <a:noFill/>
        </p:spPr>
        <p:txBody>
          <a:bodyPr wrap="none" rtlCol="0">
            <a:spAutoFit/>
          </a:bodyPr>
          <a:lstStyle/>
          <a:p>
            <a:r>
              <a:rPr lang="en-US" dirty="0"/>
              <a:t>Instruction Memory</a:t>
            </a:r>
          </a:p>
        </p:txBody>
      </p:sp>
      <p:sp>
        <p:nvSpPr>
          <p:cNvPr id="83" name="Rectangle 82">
            <a:extLst>
              <a:ext uri="{FF2B5EF4-FFF2-40B4-BE49-F238E27FC236}">
                <a16:creationId xmlns:a16="http://schemas.microsoft.com/office/drawing/2014/main" id="{805F878B-975F-A667-FCC1-7BBDF6ED4BBC}"/>
              </a:ext>
            </a:extLst>
          </p:cNvPr>
          <p:cNvSpPr/>
          <p:nvPr/>
        </p:nvSpPr>
        <p:spPr>
          <a:xfrm>
            <a:off x="10322392" y="2585909"/>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4" name="TextBox 83">
            <a:extLst>
              <a:ext uri="{FF2B5EF4-FFF2-40B4-BE49-F238E27FC236}">
                <a16:creationId xmlns:a16="http://schemas.microsoft.com/office/drawing/2014/main" id="{EF9AC3E3-5D4E-FBA4-BF6B-D30C3FE860EF}"/>
              </a:ext>
            </a:extLst>
          </p:cNvPr>
          <p:cNvSpPr txBox="1"/>
          <p:nvPr/>
        </p:nvSpPr>
        <p:spPr>
          <a:xfrm>
            <a:off x="9528247" y="258501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0x00</a:t>
            </a:r>
          </a:p>
        </p:txBody>
      </p:sp>
      <p:sp>
        <p:nvSpPr>
          <p:cNvPr id="85" name="Rectangle 84">
            <a:extLst>
              <a:ext uri="{FF2B5EF4-FFF2-40B4-BE49-F238E27FC236}">
                <a16:creationId xmlns:a16="http://schemas.microsoft.com/office/drawing/2014/main" id="{7A2F0D91-9817-6C17-DD61-8C46B961D7A1}"/>
              </a:ext>
            </a:extLst>
          </p:cNvPr>
          <p:cNvSpPr/>
          <p:nvPr/>
        </p:nvSpPr>
        <p:spPr>
          <a:xfrm>
            <a:off x="10322391" y="3069106"/>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6" name="TextBox 85">
            <a:extLst>
              <a:ext uri="{FF2B5EF4-FFF2-40B4-BE49-F238E27FC236}">
                <a16:creationId xmlns:a16="http://schemas.microsoft.com/office/drawing/2014/main" id="{82DAF5B2-7592-AF99-9623-F5D3E155C96E}"/>
              </a:ext>
            </a:extLst>
          </p:cNvPr>
          <p:cNvSpPr txBox="1"/>
          <p:nvPr/>
        </p:nvSpPr>
        <p:spPr>
          <a:xfrm>
            <a:off x="9519283" y="3046697"/>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0x01</a:t>
            </a:r>
          </a:p>
        </p:txBody>
      </p:sp>
      <p:sp>
        <p:nvSpPr>
          <p:cNvPr id="87" name="Rectangle 86">
            <a:extLst>
              <a:ext uri="{FF2B5EF4-FFF2-40B4-BE49-F238E27FC236}">
                <a16:creationId xmlns:a16="http://schemas.microsoft.com/office/drawing/2014/main" id="{2708468C-2E54-108F-E8DB-38AFED44B810}"/>
              </a:ext>
            </a:extLst>
          </p:cNvPr>
          <p:cNvSpPr/>
          <p:nvPr/>
        </p:nvSpPr>
        <p:spPr>
          <a:xfrm>
            <a:off x="10326875" y="3572023"/>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88" name="TextBox 87">
            <a:extLst>
              <a:ext uri="{FF2B5EF4-FFF2-40B4-BE49-F238E27FC236}">
                <a16:creationId xmlns:a16="http://schemas.microsoft.com/office/drawing/2014/main" id="{89C669C7-9BED-AA0F-6D6E-9929985A57B8}"/>
              </a:ext>
            </a:extLst>
          </p:cNvPr>
          <p:cNvSpPr txBox="1"/>
          <p:nvPr/>
        </p:nvSpPr>
        <p:spPr>
          <a:xfrm>
            <a:off x="9532730" y="3571130"/>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0x02</a:t>
            </a:r>
          </a:p>
        </p:txBody>
      </p:sp>
      <p:sp>
        <p:nvSpPr>
          <p:cNvPr id="89" name="Rectangle 88">
            <a:extLst>
              <a:ext uri="{FF2B5EF4-FFF2-40B4-BE49-F238E27FC236}">
                <a16:creationId xmlns:a16="http://schemas.microsoft.com/office/drawing/2014/main" id="{532CFFF2-B1C1-DB05-DCC0-AAD3B59A6B1A}"/>
              </a:ext>
            </a:extLst>
          </p:cNvPr>
          <p:cNvSpPr/>
          <p:nvPr/>
        </p:nvSpPr>
        <p:spPr>
          <a:xfrm>
            <a:off x="10326874" y="4055220"/>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0" name="TextBox 89">
            <a:extLst>
              <a:ext uri="{FF2B5EF4-FFF2-40B4-BE49-F238E27FC236}">
                <a16:creationId xmlns:a16="http://schemas.microsoft.com/office/drawing/2014/main" id="{71214819-340C-8BB5-FAA5-94504C3EF366}"/>
              </a:ext>
            </a:extLst>
          </p:cNvPr>
          <p:cNvSpPr txBox="1"/>
          <p:nvPr/>
        </p:nvSpPr>
        <p:spPr>
          <a:xfrm>
            <a:off x="9523766" y="4032811"/>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0x03</a:t>
            </a:r>
          </a:p>
        </p:txBody>
      </p:sp>
      <p:sp>
        <p:nvSpPr>
          <p:cNvPr id="91" name="Rectangle 90">
            <a:extLst>
              <a:ext uri="{FF2B5EF4-FFF2-40B4-BE49-F238E27FC236}">
                <a16:creationId xmlns:a16="http://schemas.microsoft.com/office/drawing/2014/main" id="{D5876DD6-37FA-15B8-3438-B1FD549B8694}"/>
              </a:ext>
            </a:extLst>
          </p:cNvPr>
          <p:cNvSpPr/>
          <p:nvPr/>
        </p:nvSpPr>
        <p:spPr>
          <a:xfrm>
            <a:off x="10322390" y="4567098"/>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2" name="TextBox 91">
            <a:extLst>
              <a:ext uri="{FF2B5EF4-FFF2-40B4-BE49-F238E27FC236}">
                <a16:creationId xmlns:a16="http://schemas.microsoft.com/office/drawing/2014/main" id="{2F522FA8-8269-C380-111C-7ABC63641FFB}"/>
              </a:ext>
            </a:extLst>
          </p:cNvPr>
          <p:cNvSpPr txBox="1"/>
          <p:nvPr/>
        </p:nvSpPr>
        <p:spPr>
          <a:xfrm>
            <a:off x="9528245" y="4566205"/>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0x04</a:t>
            </a:r>
          </a:p>
        </p:txBody>
      </p:sp>
      <p:sp>
        <p:nvSpPr>
          <p:cNvPr id="93" name="Rectangle 92">
            <a:extLst>
              <a:ext uri="{FF2B5EF4-FFF2-40B4-BE49-F238E27FC236}">
                <a16:creationId xmlns:a16="http://schemas.microsoft.com/office/drawing/2014/main" id="{C67AB1B3-3309-D405-2FBD-6F415BF5A881}"/>
              </a:ext>
            </a:extLst>
          </p:cNvPr>
          <p:cNvSpPr/>
          <p:nvPr/>
        </p:nvSpPr>
        <p:spPr>
          <a:xfrm>
            <a:off x="10322389" y="5050295"/>
            <a:ext cx="736099"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94" name="TextBox 93">
            <a:extLst>
              <a:ext uri="{FF2B5EF4-FFF2-40B4-BE49-F238E27FC236}">
                <a16:creationId xmlns:a16="http://schemas.microsoft.com/office/drawing/2014/main" id="{D5D280DD-BC64-6346-AA12-5319D0E2D03D}"/>
              </a:ext>
            </a:extLst>
          </p:cNvPr>
          <p:cNvSpPr txBox="1"/>
          <p:nvPr/>
        </p:nvSpPr>
        <p:spPr>
          <a:xfrm>
            <a:off x="9519281" y="5027886"/>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0x05</a:t>
            </a:r>
          </a:p>
        </p:txBody>
      </p:sp>
      <p:sp>
        <p:nvSpPr>
          <p:cNvPr id="102" name="TextBox 101">
            <a:extLst>
              <a:ext uri="{FF2B5EF4-FFF2-40B4-BE49-F238E27FC236}">
                <a16:creationId xmlns:a16="http://schemas.microsoft.com/office/drawing/2014/main" id="{B1457C6F-656D-A84C-89C3-01D19A1BD412}"/>
              </a:ext>
            </a:extLst>
          </p:cNvPr>
          <p:cNvSpPr txBox="1"/>
          <p:nvPr/>
        </p:nvSpPr>
        <p:spPr>
          <a:xfrm>
            <a:off x="10141867" y="1891056"/>
            <a:ext cx="1530612" cy="369332"/>
          </a:xfrm>
          <a:prstGeom prst="rect">
            <a:avLst/>
          </a:prstGeom>
          <a:noFill/>
        </p:spPr>
        <p:txBody>
          <a:bodyPr wrap="none" rtlCol="0">
            <a:spAutoFit/>
          </a:bodyPr>
          <a:lstStyle/>
          <a:p>
            <a:r>
              <a:rPr lang="en-US" dirty="0"/>
              <a:t>Data  Memory</a:t>
            </a:r>
          </a:p>
        </p:txBody>
      </p:sp>
      <p:sp>
        <p:nvSpPr>
          <p:cNvPr id="103" name="Title 102">
            <a:extLst>
              <a:ext uri="{FF2B5EF4-FFF2-40B4-BE49-F238E27FC236}">
                <a16:creationId xmlns:a16="http://schemas.microsoft.com/office/drawing/2014/main" id="{97B72342-4CD2-5054-A056-F83E6A353203}"/>
              </a:ext>
            </a:extLst>
          </p:cNvPr>
          <p:cNvSpPr>
            <a:spLocks noGrp="1"/>
          </p:cNvSpPr>
          <p:nvPr>
            <p:ph type="title"/>
          </p:nvPr>
        </p:nvSpPr>
        <p:spPr>
          <a:xfrm>
            <a:off x="838200" y="365125"/>
            <a:ext cx="3922762" cy="1325563"/>
          </a:xfrm>
        </p:spPr>
        <p:txBody>
          <a:bodyPr/>
          <a:lstStyle/>
          <a:p>
            <a:r>
              <a:rPr lang="en-US" dirty="0"/>
              <a:t>CDC6504 Architecture</a:t>
            </a:r>
          </a:p>
        </p:txBody>
      </p:sp>
      <p:sp>
        <p:nvSpPr>
          <p:cNvPr id="78" name="Content Placeholder 77">
            <a:extLst>
              <a:ext uri="{FF2B5EF4-FFF2-40B4-BE49-F238E27FC236}">
                <a16:creationId xmlns:a16="http://schemas.microsoft.com/office/drawing/2014/main" id="{17D99096-45CD-3BD7-E607-A4FD509111DA}"/>
              </a:ext>
            </a:extLst>
          </p:cNvPr>
          <p:cNvSpPr>
            <a:spLocks noGrp="1"/>
          </p:cNvSpPr>
          <p:nvPr>
            <p:ph idx="1"/>
          </p:nvPr>
        </p:nvSpPr>
        <p:spPr>
          <a:xfrm>
            <a:off x="838200" y="1825625"/>
            <a:ext cx="5432471" cy="4351338"/>
          </a:xfrm>
        </p:spPr>
        <p:txBody>
          <a:bodyPr>
            <a:normAutofit lnSpcReduction="10000"/>
          </a:bodyPr>
          <a:lstStyle/>
          <a:p>
            <a:r>
              <a:rPr lang="en-US" dirty="0"/>
              <a:t>PC – Program Counter</a:t>
            </a:r>
          </a:p>
          <a:p>
            <a:r>
              <a:rPr lang="en-US" dirty="0"/>
              <a:t>ACC - Accumulator</a:t>
            </a:r>
          </a:p>
          <a:p>
            <a:r>
              <a:rPr lang="en-US" dirty="0"/>
              <a:t>Z – Was the last ACC result zero?</a:t>
            </a:r>
          </a:p>
          <a:p>
            <a:r>
              <a:rPr lang="en-US" dirty="0"/>
              <a:t>N – Was the last ACC result negative?</a:t>
            </a:r>
          </a:p>
          <a:p>
            <a:r>
              <a:rPr lang="en-US" dirty="0"/>
              <a:t>X and Y – Index registers</a:t>
            </a:r>
          </a:p>
          <a:p>
            <a:r>
              <a:rPr lang="en-US" dirty="0"/>
              <a:t>Instruction memory shown in base-2 for easy decoding</a:t>
            </a:r>
          </a:p>
          <a:p>
            <a:r>
              <a:rPr lang="en-US" dirty="0"/>
              <a:t>Data memory shown in hex – will usually contain ASCII</a:t>
            </a:r>
          </a:p>
        </p:txBody>
      </p:sp>
      <p:sp>
        <p:nvSpPr>
          <p:cNvPr id="64" name="Rectangle 63">
            <a:extLst>
              <a:ext uri="{FF2B5EF4-FFF2-40B4-BE49-F238E27FC236}">
                <a16:creationId xmlns:a16="http://schemas.microsoft.com/office/drawing/2014/main" id="{62374545-4AA5-784A-540C-E72AD790AF45}"/>
              </a:ext>
            </a:extLst>
          </p:cNvPr>
          <p:cNvSpPr/>
          <p:nvPr/>
        </p:nvSpPr>
        <p:spPr>
          <a:xfrm>
            <a:off x="8300228" y="891822"/>
            <a:ext cx="322524"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a:t>
            </a:r>
          </a:p>
        </p:txBody>
      </p:sp>
      <p:sp>
        <p:nvSpPr>
          <p:cNvPr id="65" name="TextBox 64">
            <a:extLst>
              <a:ext uri="{FF2B5EF4-FFF2-40B4-BE49-F238E27FC236}">
                <a16:creationId xmlns:a16="http://schemas.microsoft.com/office/drawing/2014/main" id="{A24A92F4-880C-7FC1-C7BE-58275A5FFB58}"/>
              </a:ext>
            </a:extLst>
          </p:cNvPr>
          <p:cNvSpPr txBox="1"/>
          <p:nvPr/>
        </p:nvSpPr>
        <p:spPr>
          <a:xfrm>
            <a:off x="8210956" y="553055"/>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N</a:t>
            </a:r>
          </a:p>
        </p:txBody>
      </p:sp>
      <p:sp>
        <p:nvSpPr>
          <p:cNvPr id="70" name="Rectangle 69">
            <a:extLst>
              <a:ext uri="{FF2B5EF4-FFF2-40B4-BE49-F238E27FC236}">
                <a16:creationId xmlns:a16="http://schemas.microsoft.com/office/drawing/2014/main" id="{D72B1D76-0B88-AFF6-7567-D2E10081CA80}"/>
              </a:ext>
            </a:extLst>
          </p:cNvPr>
          <p:cNvSpPr/>
          <p:nvPr/>
        </p:nvSpPr>
        <p:spPr>
          <a:xfrm>
            <a:off x="8867573" y="890653"/>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1" name="TextBox 70">
            <a:extLst>
              <a:ext uri="{FF2B5EF4-FFF2-40B4-BE49-F238E27FC236}">
                <a16:creationId xmlns:a16="http://schemas.microsoft.com/office/drawing/2014/main" id="{E289C058-3E47-CA2E-78EE-59340947F93B}"/>
              </a:ext>
            </a:extLst>
          </p:cNvPr>
          <p:cNvSpPr txBox="1"/>
          <p:nvPr/>
        </p:nvSpPr>
        <p:spPr>
          <a:xfrm>
            <a:off x="8778301" y="551886"/>
            <a:ext cx="59824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ACC</a:t>
            </a:r>
          </a:p>
        </p:txBody>
      </p:sp>
      <p:sp>
        <p:nvSpPr>
          <p:cNvPr id="72" name="Rectangle 71">
            <a:extLst>
              <a:ext uri="{FF2B5EF4-FFF2-40B4-BE49-F238E27FC236}">
                <a16:creationId xmlns:a16="http://schemas.microsoft.com/office/drawing/2014/main" id="{A36A162F-9275-B594-64A5-4110DF2887EC}"/>
              </a:ext>
            </a:extLst>
          </p:cNvPr>
          <p:cNvSpPr/>
          <p:nvPr/>
        </p:nvSpPr>
        <p:spPr>
          <a:xfrm>
            <a:off x="9908615"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3" name="TextBox 72">
            <a:extLst>
              <a:ext uri="{FF2B5EF4-FFF2-40B4-BE49-F238E27FC236}">
                <a16:creationId xmlns:a16="http://schemas.microsoft.com/office/drawing/2014/main" id="{C5FB4306-FDD9-1FCC-E3E3-21FF81B8E25D}"/>
              </a:ext>
            </a:extLst>
          </p:cNvPr>
          <p:cNvSpPr txBox="1"/>
          <p:nvPr/>
        </p:nvSpPr>
        <p:spPr>
          <a:xfrm>
            <a:off x="9819343"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X</a:t>
            </a:r>
          </a:p>
        </p:txBody>
      </p:sp>
      <p:sp>
        <p:nvSpPr>
          <p:cNvPr id="74" name="Rectangle 73">
            <a:extLst>
              <a:ext uri="{FF2B5EF4-FFF2-40B4-BE49-F238E27FC236}">
                <a16:creationId xmlns:a16="http://schemas.microsoft.com/office/drawing/2014/main" id="{C85500FF-4ECB-9626-1D69-75D6ECBBBBCE}"/>
              </a:ext>
            </a:extLst>
          </p:cNvPr>
          <p:cNvSpPr/>
          <p:nvPr/>
        </p:nvSpPr>
        <p:spPr>
          <a:xfrm>
            <a:off x="10951806" y="901384"/>
            <a:ext cx="759752" cy="3693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urier New" panose="02070309020205020404" pitchFamily="49" charset="0"/>
                <a:cs typeface="Courier New" panose="02070309020205020404" pitchFamily="49" charset="0"/>
              </a:rPr>
              <a:t>0x00</a:t>
            </a:r>
          </a:p>
        </p:txBody>
      </p:sp>
      <p:sp>
        <p:nvSpPr>
          <p:cNvPr id="75" name="TextBox 74">
            <a:extLst>
              <a:ext uri="{FF2B5EF4-FFF2-40B4-BE49-F238E27FC236}">
                <a16:creationId xmlns:a16="http://schemas.microsoft.com/office/drawing/2014/main" id="{FCAF4214-2180-CDA8-9D62-E8C7AE50615C}"/>
              </a:ext>
            </a:extLst>
          </p:cNvPr>
          <p:cNvSpPr txBox="1"/>
          <p:nvPr/>
        </p:nvSpPr>
        <p:spPr>
          <a:xfrm>
            <a:off x="10862534" y="562617"/>
            <a:ext cx="322524"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Y</a:t>
            </a:r>
          </a:p>
        </p:txBody>
      </p:sp>
      <p:sp>
        <p:nvSpPr>
          <p:cNvPr id="118" name="Shape 390">
            <a:extLst>
              <a:ext uri="{FF2B5EF4-FFF2-40B4-BE49-F238E27FC236}">
                <a16:creationId xmlns:a16="http://schemas.microsoft.com/office/drawing/2014/main" id="{83019C88-D770-F4BE-9EA6-DDA705B57E70}"/>
              </a:ext>
            </a:extLst>
          </p:cNvPr>
          <p:cNvSpPr/>
          <p:nvPr/>
        </p:nvSpPr>
        <p:spPr>
          <a:xfrm>
            <a:off x="8599769" y="1709334"/>
            <a:ext cx="1352550" cy="952500"/>
          </a:xfrm>
          <a:prstGeom prst="wedgeEllipseCallout">
            <a:avLst>
              <a:gd name="adj1" fmla="val -59822"/>
              <a:gd name="adj2" fmla="val 48714"/>
            </a:avLst>
          </a:prstGeom>
          <a:solidFill>
            <a:srgbClr val="FFC000"/>
          </a:solidFill>
          <a:ln>
            <a:noFill/>
          </a:ln>
        </p:spPr>
        <p:txBody>
          <a:bodyPr lIns="0" tIns="0" rIns="0" bIns="0" anchor="ctr" anchorCtr="0">
            <a:noAutofit/>
          </a:bodyPr>
          <a:lstStyle/>
          <a:p>
            <a:pPr algn="ctr">
              <a:buClr>
                <a:srgbClr val="000000"/>
              </a:buClr>
              <a:buSzPct val="25000"/>
            </a:pPr>
            <a:r>
              <a:rPr lang="en-US" sz="1950" dirty="0">
                <a:solidFill>
                  <a:srgbClr val="000000"/>
                </a:solidFill>
                <a:latin typeface="Arial" charset="0"/>
                <a:ea typeface="Arial" charset="0"/>
                <a:cs typeface="Arial" charset="0"/>
                <a:sym typeface="Cabin"/>
              </a:rPr>
              <a:t>What</a:t>
            </a:r>
          </a:p>
          <a:p>
            <a:pPr algn="ctr">
              <a:buClr>
                <a:srgbClr val="000000"/>
              </a:buClr>
              <a:buSzPct val="25000"/>
            </a:pPr>
            <a:r>
              <a:rPr lang="en-US" sz="1950" dirty="0">
                <a:solidFill>
                  <a:srgbClr val="000000"/>
                </a:solidFill>
                <a:latin typeface="Arial" charset="0"/>
                <a:ea typeface="Arial" charset="0"/>
                <a:cs typeface="Arial" charset="0"/>
                <a:sym typeface="Cabin"/>
              </a:rPr>
              <a:t>Next?</a:t>
            </a:r>
          </a:p>
        </p:txBody>
      </p:sp>
    </p:spTree>
    <p:extLst>
      <p:ext uri="{BB962C8B-B14F-4D97-AF65-F5344CB8AC3E}">
        <p14:creationId xmlns:p14="http://schemas.microsoft.com/office/powerpoint/2010/main" val="2746747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8D05-13F0-2A54-1BCF-F7588ED5360A}"/>
              </a:ext>
            </a:extLst>
          </p:cNvPr>
          <p:cNvSpPr>
            <a:spLocks noGrp="1"/>
          </p:cNvSpPr>
          <p:nvPr>
            <p:ph type="title"/>
          </p:nvPr>
        </p:nvSpPr>
        <p:spPr/>
        <p:txBody>
          <a:bodyPr/>
          <a:lstStyle/>
          <a:p>
            <a:r>
              <a:rPr lang="en-US" dirty="0"/>
              <a:t>Data Directive – Assembly Only</a:t>
            </a:r>
          </a:p>
        </p:txBody>
      </p:sp>
      <p:graphicFrame>
        <p:nvGraphicFramePr>
          <p:cNvPr id="3" name="Table 2">
            <a:extLst>
              <a:ext uri="{FF2B5EF4-FFF2-40B4-BE49-F238E27FC236}">
                <a16:creationId xmlns:a16="http://schemas.microsoft.com/office/drawing/2014/main" id="{D4B20E16-DF26-57D4-D9FD-C829FB35AA30}"/>
              </a:ext>
            </a:extLst>
          </p:cNvPr>
          <p:cNvGraphicFramePr>
            <a:graphicFrameLocks noGrp="1"/>
          </p:cNvGraphicFramePr>
          <p:nvPr/>
        </p:nvGraphicFramePr>
        <p:xfrm>
          <a:off x="954110" y="2357949"/>
          <a:ext cx="10515600" cy="1645920"/>
        </p:xfrm>
        <a:graphic>
          <a:graphicData uri="http://schemas.openxmlformats.org/drawingml/2006/table">
            <a:tbl>
              <a:tblPr firstRow="1">
                <a:tableStyleId>{3C2FFA5D-87B4-456A-9821-1D502468CF0F}</a:tableStyleId>
              </a:tblPr>
              <a:tblGrid>
                <a:gridCol w="2162577">
                  <a:extLst>
                    <a:ext uri="{9D8B030D-6E8A-4147-A177-3AD203B41FA5}">
                      <a16:colId xmlns:a16="http://schemas.microsoft.com/office/drawing/2014/main" val="2763081494"/>
                    </a:ext>
                  </a:extLst>
                </a:gridCol>
                <a:gridCol w="8353023">
                  <a:extLst>
                    <a:ext uri="{9D8B030D-6E8A-4147-A177-3AD203B41FA5}">
                      <a16:colId xmlns:a16="http://schemas.microsoft.com/office/drawing/2014/main" val="564312048"/>
                    </a:ext>
                  </a:extLst>
                </a:gridCol>
              </a:tblGrid>
              <a:tr h="0">
                <a:tc>
                  <a:txBody>
                    <a:bodyPr/>
                    <a:lstStyle/>
                    <a:p>
                      <a:r>
                        <a:rPr lang="en-US"/>
                        <a:t>Assembly</a:t>
                      </a:r>
                    </a:p>
                  </a:txBody>
                  <a:tcPr anchor="ctr"/>
                </a:tc>
                <a:tc>
                  <a:txBody>
                    <a:bodyPr/>
                    <a:lstStyle/>
                    <a:p>
                      <a:r>
                        <a:rPr lang="en-US" dirty="0"/>
                        <a:t>Description</a:t>
                      </a:r>
                    </a:p>
                  </a:txBody>
                  <a:tcPr anchor="ctr"/>
                </a:tc>
                <a:extLst>
                  <a:ext uri="{0D108BD9-81ED-4DB2-BD59-A6C34878D82A}">
                    <a16:rowId xmlns:a16="http://schemas.microsoft.com/office/drawing/2014/main" val="3551496911"/>
                  </a:ext>
                </a:extLst>
              </a:tr>
              <a:tr h="0">
                <a:tc>
                  <a:txBody>
                    <a:bodyPr/>
                    <a:lstStyle/>
                    <a:p>
                      <a:r>
                        <a:rPr lang="en-US"/>
                        <a:t>DATA 'string'</a:t>
                      </a:r>
                    </a:p>
                  </a:txBody>
                  <a:tcPr anchor="ctr"/>
                </a:tc>
                <a:tc>
                  <a:txBody>
                    <a:bodyPr/>
                    <a:lstStyle/>
                    <a:p>
                      <a:r>
                        <a:rPr lang="en-US" dirty="0"/>
                        <a:t>Pre-populates data memory (not instruction memory) with a null-terminated string. Data is loaded starting at memory address 0.</a:t>
                      </a:r>
                    </a:p>
                  </a:txBody>
                  <a:tcPr anchor="ctr"/>
                </a:tc>
                <a:extLst>
                  <a:ext uri="{0D108BD9-81ED-4DB2-BD59-A6C34878D82A}">
                    <a16:rowId xmlns:a16="http://schemas.microsoft.com/office/drawing/2014/main" val="420631137"/>
                  </a:ext>
                </a:extLst>
              </a:tr>
              <a:tr h="0">
                <a:tc>
                  <a:txBody>
                    <a:bodyPr/>
                    <a:lstStyle/>
                    <a:p>
                      <a:r>
                        <a:rPr lang="en-US"/>
                        <a:t>DATA 0x00 0x0A ...</a:t>
                      </a:r>
                    </a:p>
                  </a:txBody>
                  <a:tcPr anchor="ctr"/>
                </a:tc>
                <a:tc>
                  <a:txBody>
                    <a:bodyPr/>
                    <a:lstStyle/>
                    <a:p>
                      <a:r>
                        <a:rPr lang="en-US" dirty="0"/>
                        <a:t>Pre-populates data memory (not instruction memory) with a space-separated list of hexadecimal values. Data is loaded starting at memory address 0.</a:t>
                      </a:r>
                    </a:p>
                  </a:txBody>
                  <a:tcPr anchor="ctr"/>
                </a:tc>
                <a:extLst>
                  <a:ext uri="{0D108BD9-81ED-4DB2-BD59-A6C34878D82A}">
                    <a16:rowId xmlns:a16="http://schemas.microsoft.com/office/drawing/2014/main" val="2812192076"/>
                  </a:ext>
                </a:extLst>
              </a:tr>
            </a:tbl>
          </a:graphicData>
        </a:graphic>
      </p:graphicFrame>
    </p:spTree>
    <p:extLst>
      <p:ext uri="{BB962C8B-B14F-4D97-AF65-F5344CB8AC3E}">
        <p14:creationId xmlns:p14="http://schemas.microsoft.com/office/powerpoint/2010/main" val="1308610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Add 5 + 15 and Store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1200329"/>
          </a:xfrm>
          <a:prstGeom prst="rect">
            <a:avLst/>
          </a:prstGeom>
          <a:noFill/>
        </p:spPr>
        <p:txBody>
          <a:bodyPr wrap="square">
            <a:spAutoFit/>
          </a:bodyPr>
          <a:lstStyle/>
          <a:p>
            <a:r>
              <a:rPr lang="en-US" dirty="0">
                <a:effectLst/>
                <a:latin typeface="Courier New" panose="02070309020205020404" pitchFamily="49" charset="0"/>
              </a:rPr>
              <a:t>LDA #10     ; Load 10 into accumulator</a:t>
            </a:r>
          </a:p>
          <a:p>
            <a:r>
              <a:rPr lang="en-US" dirty="0">
                <a:effectLst/>
                <a:latin typeface="Courier New" panose="02070309020205020404" pitchFamily="49" charset="0"/>
              </a:rPr>
              <a:t>ADC #5      ; Add 5 (result = 15)</a:t>
            </a:r>
          </a:p>
          <a:p>
            <a:r>
              <a:rPr lang="en-US" dirty="0">
                <a:effectLst/>
                <a:latin typeface="Courier New" panose="02070309020205020404" pitchFamily="49" charset="0"/>
              </a:rPr>
              <a:t>STA $00     ; Store result to memory[0]</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3081666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a:t>As part of the documentation for a CPU, we are given the bit patterns of the machine code for each of its instructions</a:t>
            </a:r>
          </a:p>
          <a:p>
            <a:r>
              <a:rPr lang="en-US"/>
              <a:t>There </a:t>
            </a:r>
            <a:r>
              <a:rPr lang="en-US" dirty="0"/>
              <a:t>is usually a symbolic language that translates to machine language (assembler)</a:t>
            </a:r>
          </a:p>
        </p:txBody>
      </p:sp>
      <p:graphicFrame>
        <p:nvGraphicFramePr>
          <p:cNvPr id="6" name="Table 5">
            <a:extLst>
              <a:ext uri="{FF2B5EF4-FFF2-40B4-BE49-F238E27FC236}">
                <a16:creationId xmlns:a16="http://schemas.microsoft.com/office/drawing/2014/main" id="{6EB9F976-3616-32E4-7D3F-5A80A115B531}"/>
              </a:ext>
            </a:extLst>
          </p:cNvPr>
          <p:cNvGraphicFramePr>
            <a:graphicFrameLocks noGrp="1"/>
          </p:cNvGraphicFramePr>
          <p:nvPr>
            <p:extLst>
              <p:ext uri="{D42A27DB-BD31-4B8C-83A1-F6EECF244321}">
                <p14:modId xmlns:p14="http://schemas.microsoft.com/office/powerpoint/2010/main" val="3535403134"/>
              </p:ext>
            </p:extLst>
          </p:nvPr>
        </p:nvGraphicFramePr>
        <p:xfrm>
          <a:off x="2013934" y="3662187"/>
          <a:ext cx="8164132" cy="2194560"/>
        </p:xfrm>
        <a:graphic>
          <a:graphicData uri="http://schemas.openxmlformats.org/drawingml/2006/table">
            <a:tbl>
              <a:tblPr firstRow="1">
                <a:tableStyleId>{3C2FFA5D-87B4-456A-9821-1D502468CF0F}</a:tableStyleId>
              </a:tblPr>
              <a:tblGrid>
                <a:gridCol w="1625298">
                  <a:extLst>
                    <a:ext uri="{9D8B030D-6E8A-4147-A177-3AD203B41FA5}">
                      <a16:colId xmlns:a16="http://schemas.microsoft.com/office/drawing/2014/main" val="1597560535"/>
                    </a:ext>
                  </a:extLst>
                </a:gridCol>
                <a:gridCol w="1863398">
                  <a:extLst>
                    <a:ext uri="{9D8B030D-6E8A-4147-A177-3AD203B41FA5}">
                      <a16:colId xmlns:a16="http://schemas.microsoft.com/office/drawing/2014/main" val="2109736"/>
                    </a:ext>
                  </a:extLst>
                </a:gridCol>
                <a:gridCol w="4675436">
                  <a:extLst>
                    <a:ext uri="{9D8B030D-6E8A-4147-A177-3AD203B41FA5}">
                      <a16:colId xmlns:a16="http://schemas.microsoft.com/office/drawing/2014/main" val="1964294137"/>
                    </a:ext>
                  </a:extLst>
                </a:gridCol>
              </a:tblGrid>
              <a:tr h="0">
                <a:tc>
                  <a:txBody>
                    <a:bodyPr/>
                    <a:lstStyle/>
                    <a:p>
                      <a:r>
                        <a:rPr lang="en-US"/>
                        <a:t>Assembly</a:t>
                      </a:r>
                    </a:p>
                  </a:txBody>
                  <a:tcPr anchor="ctr"/>
                </a:tc>
                <a:tc>
                  <a:txBody>
                    <a:bodyPr/>
                    <a:lstStyle/>
                    <a:p>
                      <a:r>
                        <a:rPr lang="en-US" dirty="0"/>
                        <a:t>Opcode</a:t>
                      </a:r>
                    </a:p>
                  </a:txBody>
                  <a:tcPr anchor="ctr"/>
                </a:tc>
                <a:tc>
                  <a:txBody>
                    <a:bodyPr/>
                    <a:lstStyle/>
                    <a:p>
                      <a:r>
                        <a:rPr lang="en-US" dirty="0"/>
                        <a:t>Description</a:t>
                      </a:r>
                    </a:p>
                  </a:txBody>
                  <a:tcPr anchor="ctr"/>
                </a:tc>
                <a:extLst>
                  <a:ext uri="{0D108BD9-81ED-4DB2-BD59-A6C34878D82A}">
                    <a16:rowId xmlns:a16="http://schemas.microsoft.com/office/drawing/2014/main" val="440337182"/>
                  </a:ext>
                </a:extLst>
              </a:tr>
              <a:tr h="0">
                <a:tc>
                  <a:txBody>
                    <a:bodyPr/>
                    <a:lstStyle/>
                    <a:p>
                      <a:r>
                        <a:rPr lang="en-US" dirty="0"/>
                        <a:t>CLX</a:t>
                      </a:r>
                    </a:p>
                  </a:txBody>
                  <a:tcPr anchor="ctr"/>
                </a:tc>
                <a:tc>
                  <a:txBody>
                    <a:bodyPr/>
                    <a:lstStyle/>
                    <a:p>
                      <a:r>
                        <a:rPr lang="en-US" dirty="0"/>
                        <a:t>11100010</a:t>
                      </a:r>
                    </a:p>
                  </a:txBody>
                  <a:tcPr anchor="ctr"/>
                </a:tc>
                <a:tc>
                  <a:txBody>
                    <a:bodyPr/>
                    <a:lstStyle/>
                    <a:p>
                      <a:r>
                        <a:rPr lang="en-US" dirty="0"/>
                        <a:t>Clear X register (X = 0).</a:t>
                      </a:r>
                    </a:p>
                  </a:txBody>
                  <a:tcPr anchor="ctr"/>
                </a:tc>
                <a:extLst>
                  <a:ext uri="{0D108BD9-81ED-4DB2-BD59-A6C34878D82A}">
                    <a16:rowId xmlns:a16="http://schemas.microsoft.com/office/drawing/2014/main" val="843210360"/>
                  </a:ext>
                </a:extLst>
              </a:tr>
              <a:tr h="0">
                <a:tc>
                  <a:txBody>
                    <a:bodyPr/>
                    <a:lstStyle/>
                    <a:p>
                      <a:r>
                        <a:rPr lang="en-US" dirty="0"/>
                        <a:t>INX</a:t>
                      </a:r>
                    </a:p>
                  </a:txBody>
                  <a:tcPr anchor="ctr"/>
                </a:tc>
                <a:tc>
                  <a:txBody>
                    <a:bodyPr/>
                    <a:lstStyle/>
                    <a:p>
                      <a:r>
                        <a:rPr lang="en-US" dirty="0"/>
                        <a:t>11101000</a:t>
                      </a:r>
                    </a:p>
                  </a:txBody>
                  <a:tcPr anchor="ctr"/>
                </a:tc>
                <a:tc>
                  <a:txBody>
                    <a:bodyPr/>
                    <a:lstStyle/>
                    <a:p>
                      <a:r>
                        <a:rPr lang="en-US"/>
                        <a:t>Increment X register by 1</a:t>
                      </a:r>
                    </a:p>
                  </a:txBody>
                  <a:tcPr anchor="ctr"/>
                </a:tc>
                <a:extLst>
                  <a:ext uri="{0D108BD9-81ED-4DB2-BD59-A6C34878D82A}">
                    <a16:rowId xmlns:a16="http://schemas.microsoft.com/office/drawing/2014/main" val="2594360870"/>
                  </a:ext>
                </a:extLst>
              </a:tr>
              <a:tr h="0">
                <a:tc>
                  <a:txBody>
                    <a:bodyPr/>
                    <a:lstStyle/>
                    <a:p>
                      <a:r>
                        <a:rPr lang="en-US" dirty="0"/>
                        <a:t>LDX #value</a:t>
                      </a:r>
                    </a:p>
                  </a:txBody>
                  <a:tcPr anchor="ctr"/>
                </a:tc>
                <a:tc>
                  <a:txBody>
                    <a:bodyPr/>
                    <a:lstStyle/>
                    <a:p>
                      <a:r>
                        <a:rPr lang="en-US"/>
                        <a:t>10100010</a:t>
                      </a:r>
                    </a:p>
                  </a:txBody>
                  <a:tcPr anchor="ctr"/>
                </a:tc>
                <a:tc>
                  <a:txBody>
                    <a:bodyPr/>
                    <a:lstStyle/>
                    <a:p>
                      <a:r>
                        <a:rPr lang="en-US" dirty="0"/>
                        <a:t>Load X register with immediate (constant) value</a:t>
                      </a:r>
                    </a:p>
                  </a:txBody>
                  <a:tcPr anchor="ctr"/>
                </a:tc>
                <a:extLst>
                  <a:ext uri="{0D108BD9-81ED-4DB2-BD59-A6C34878D82A}">
                    <a16:rowId xmlns:a16="http://schemas.microsoft.com/office/drawing/2014/main" val="2046312321"/>
                  </a:ext>
                </a:extLst>
              </a:tr>
              <a:tr h="0">
                <a:tc>
                  <a:txBody>
                    <a:bodyPr/>
                    <a:lstStyle/>
                    <a:p>
                      <a:r>
                        <a:rPr lang="en-US" dirty="0"/>
                        <a:t>LDX $address</a:t>
                      </a:r>
                    </a:p>
                  </a:txBody>
                  <a:tcPr anchor="ctr"/>
                </a:tc>
                <a:tc>
                  <a:txBody>
                    <a:bodyPr/>
                    <a:lstStyle/>
                    <a:p>
                      <a:r>
                        <a:rPr lang="en-US" dirty="0"/>
                        <a:t>10100110</a:t>
                      </a:r>
                    </a:p>
                  </a:txBody>
                  <a:tcPr anchor="ctr"/>
                </a:tc>
                <a:tc>
                  <a:txBody>
                    <a:bodyPr/>
                    <a:lstStyle/>
                    <a:p>
                      <a:r>
                        <a:rPr lang="en-US" dirty="0"/>
                        <a:t>Load X register from zero-page memory address</a:t>
                      </a:r>
                    </a:p>
                  </a:txBody>
                  <a:tcPr anchor="ctr"/>
                </a:tc>
                <a:extLst>
                  <a:ext uri="{0D108BD9-81ED-4DB2-BD59-A6C34878D82A}">
                    <a16:rowId xmlns:a16="http://schemas.microsoft.com/office/drawing/2014/main" val="3769396706"/>
                  </a:ext>
                </a:extLst>
              </a:tr>
              <a:tr h="0">
                <a:tc>
                  <a:txBody>
                    <a:bodyPr/>
                    <a:lstStyle/>
                    <a:p>
                      <a:r>
                        <a:rPr lang="en-US" dirty="0"/>
                        <a:t>STX $address</a:t>
                      </a:r>
                    </a:p>
                  </a:txBody>
                  <a:tcPr anchor="ctr"/>
                </a:tc>
                <a:tc>
                  <a:txBody>
                    <a:bodyPr/>
                    <a:lstStyle/>
                    <a:p>
                      <a:r>
                        <a:rPr lang="en-US"/>
                        <a:t>10000110</a:t>
                      </a:r>
                    </a:p>
                  </a:txBody>
                  <a:tcPr anchor="ctr"/>
                </a:tc>
                <a:tc>
                  <a:txBody>
                    <a:bodyPr/>
                    <a:lstStyle/>
                    <a:p>
                      <a:r>
                        <a:rPr lang="en-US" dirty="0"/>
                        <a:t>Store X register to zero-page memory address</a:t>
                      </a:r>
                    </a:p>
                  </a:txBody>
                  <a:tcPr anchor="ctr"/>
                </a:tc>
                <a:extLst>
                  <a:ext uri="{0D108BD9-81ED-4DB2-BD59-A6C34878D82A}">
                    <a16:rowId xmlns:a16="http://schemas.microsoft.com/office/drawing/2014/main" val="157399039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976-6506-F872-581F-C7513802B7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FA0F87-95BD-A227-EFDF-9E8A6DEADE97}"/>
              </a:ext>
            </a:extLst>
          </p:cNvPr>
          <p:cNvSpPr>
            <a:spLocks noGrp="1"/>
          </p:cNvSpPr>
          <p:nvPr>
            <p:ph type="title"/>
          </p:nvPr>
        </p:nvSpPr>
        <p:spPr/>
        <p:txBody>
          <a:bodyPr/>
          <a:lstStyle/>
          <a:p>
            <a:r>
              <a:rPr lang="en-US" dirty="0"/>
              <a:t>Conditional convert to upper case</a:t>
            </a:r>
          </a:p>
        </p:txBody>
      </p:sp>
      <p:sp>
        <p:nvSpPr>
          <p:cNvPr id="6" name="TextBox 5">
            <a:extLst>
              <a:ext uri="{FF2B5EF4-FFF2-40B4-BE49-F238E27FC236}">
                <a16:creationId xmlns:a16="http://schemas.microsoft.com/office/drawing/2014/main" id="{0851CE2F-B2F6-0FF2-3CEA-DDEBD6E4A92F}"/>
              </a:ext>
            </a:extLst>
          </p:cNvPr>
          <p:cNvSpPr txBox="1"/>
          <p:nvPr/>
        </p:nvSpPr>
        <p:spPr>
          <a:xfrm>
            <a:off x="1084997" y="1690688"/>
            <a:ext cx="10515600" cy="2031325"/>
          </a:xfrm>
          <a:prstGeom prst="rect">
            <a:avLst/>
          </a:prstGeom>
          <a:noFill/>
        </p:spPr>
        <p:txBody>
          <a:bodyPr wrap="square">
            <a:spAutoFit/>
          </a:bodyPr>
          <a:lstStyle/>
          <a:p>
            <a:endParaRPr lang="en-US" dirty="0">
              <a:effectLst/>
              <a:latin typeface="Courier New" panose="02070309020205020404" pitchFamily="49" charset="0"/>
            </a:endParaRPr>
          </a:p>
          <a:p>
            <a:r>
              <a:rPr lang="en-US" dirty="0">
                <a:effectLst/>
                <a:latin typeface="Courier New" panose="02070309020205020404" pitchFamily="49" charset="0"/>
              </a:rPr>
              <a:t>LDA #'p'     ; 0x70 is the ASCII value for 'p'</a:t>
            </a:r>
          </a:p>
          <a:p>
            <a:r>
              <a:rPr lang="en-US" dirty="0">
                <a:effectLst/>
                <a:latin typeface="Courier New" panose="02070309020205020404" pitchFamily="49" charset="0"/>
              </a:rPr>
              <a:t>CMP #'a'     ; 0x61 is the ASCII value for 'a'</a:t>
            </a:r>
          </a:p>
          <a:p>
            <a:r>
              <a:rPr lang="en-US" dirty="0">
                <a:effectLst/>
                <a:latin typeface="Courier New" panose="02070309020205020404" pitchFamily="49" charset="0"/>
              </a:rPr>
              <a:t>BMI skip     ; Branch if minus (less than)</a:t>
            </a:r>
          </a:p>
          <a:p>
            <a:r>
              <a:rPr lang="en-US" dirty="0">
                <a:effectLst/>
                <a:latin typeface="Courier New" panose="02070309020205020404" pitchFamily="49" charset="0"/>
              </a:rPr>
              <a:t>SBC #0x20    ; Subtract 0x20 to convert to uppercase</a:t>
            </a:r>
          </a:p>
          <a:p>
            <a:r>
              <a:rPr lang="en-US" dirty="0">
                <a:effectLst/>
                <a:latin typeface="Courier New" panose="02070309020205020404" pitchFamily="49" charset="0"/>
              </a:rPr>
              <a:t>skip:</a:t>
            </a:r>
          </a:p>
          <a:p>
            <a:r>
              <a:rPr lang="en-US" dirty="0">
                <a:effectLst/>
                <a:latin typeface="Courier New" panose="02070309020205020404" pitchFamily="49" charset="0"/>
              </a:rPr>
              <a:t>BRK</a:t>
            </a:r>
          </a:p>
        </p:txBody>
      </p:sp>
    </p:spTree>
    <p:extLst>
      <p:ext uri="{BB962C8B-B14F-4D97-AF65-F5344CB8AC3E}">
        <p14:creationId xmlns:p14="http://schemas.microsoft.com/office/powerpoint/2010/main" val="2698414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Print Hello</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862322"/>
          </a:xfrm>
          <a:prstGeom prst="rect">
            <a:avLst/>
          </a:prstGeom>
          <a:noFill/>
        </p:spPr>
        <p:txBody>
          <a:bodyPr wrap="square">
            <a:spAutoFit/>
          </a:bodyPr>
          <a:lstStyle/>
          <a:p>
            <a:r>
              <a:rPr lang="en-US" dirty="0">
                <a:latin typeface="Courier New" panose="02070309020205020404" pitchFamily="49" charset="0"/>
              </a:rPr>
              <a:t>LDA #'H'       ; Load 'H' into accumulator</a:t>
            </a:r>
          </a:p>
          <a:p>
            <a:r>
              <a:rPr lang="en-US" dirty="0">
                <a:latin typeface="Courier New" panose="02070309020205020404" pitchFamily="49" charset="0"/>
              </a:rPr>
              <a:t>STA $00</a:t>
            </a:r>
          </a:p>
          <a:p>
            <a:r>
              <a:rPr lang="en-US" dirty="0">
                <a:latin typeface="Courier New" panose="02070309020205020404" pitchFamily="49" charset="0"/>
              </a:rPr>
              <a:t>LDA #'e'       ; Load 'e' into accumulator</a:t>
            </a:r>
          </a:p>
          <a:p>
            <a:r>
              <a:rPr lang="en-US" dirty="0">
                <a:latin typeface="Courier New" panose="02070309020205020404" pitchFamily="49" charset="0"/>
              </a:rPr>
              <a:t>STA $01</a:t>
            </a:r>
          </a:p>
          <a:p>
            <a:r>
              <a:rPr lang="en-US" dirty="0">
                <a:latin typeface="Courier New" panose="02070309020205020404" pitchFamily="49" charset="0"/>
              </a:rPr>
              <a:t>LDA #'l'       ; Load 'l' into accumulator</a:t>
            </a:r>
          </a:p>
          <a:p>
            <a:r>
              <a:rPr lang="en-US" dirty="0">
                <a:latin typeface="Courier New" panose="02070309020205020404" pitchFamily="49" charset="0"/>
              </a:rPr>
              <a:t>STA $02</a:t>
            </a:r>
          </a:p>
          <a:p>
            <a:r>
              <a:rPr lang="en-US" dirty="0">
                <a:latin typeface="Courier New" panose="02070309020205020404" pitchFamily="49" charset="0"/>
              </a:rPr>
              <a:t>STA $03        ; Store 'l' again</a:t>
            </a:r>
          </a:p>
          <a:p>
            <a:r>
              <a:rPr lang="en-US" dirty="0">
                <a:latin typeface="Courier New" panose="02070309020205020404" pitchFamily="49" charset="0"/>
              </a:rPr>
              <a:t>LDA #'o'       ; Load 'o' into accumulator</a:t>
            </a:r>
          </a:p>
          <a:p>
            <a:r>
              <a:rPr lang="en-US" dirty="0">
                <a:latin typeface="Courier New" panose="02070309020205020404" pitchFamily="49" charset="0"/>
              </a:rPr>
              <a:t>STA $04</a:t>
            </a:r>
          </a:p>
          <a:p>
            <a:r>
              <a:rPr lang="en-US" dirty="0">
                <a:latin typeface="Courier New" panose="02070309020205020404" pitchFamily="49" charset="0"/>
              </a:rPr>
              <a:t>BRK</a:t>
            </a:r>
          </a:p>
        </p:txBody>
      </p:sp>
    </p:spTree>
    <p:extLst>
      <p:ext uri="{BB962C8B-B14F-4D97-AF65-F5344CB8AC3E}">
        <p14:creationId xmlns:p14="http://schemas.microsoft.com/office/powerpoint/2010/main" val="39836421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D63F1-3360-6FE7-2814-BD4521630A1D}"/>
              </a:ext>
            </a:extLst>
          </p:cNvPr>
          <p:cNvSpPr>
            <a:spLocks noGrp="1"/>
          </p:cNvSpPr>
          <p:nvPr>
            <p:ph type="title"/>
          </p:nvPr>
        </p:nvSpPr>
        <p:spPr/>
        <p:txBody>
          <a:bodyPr/>
          <a:lstStyle/>
          <a:p>
            <a:r>
              <a:rPr lang="en-US" dirty="0"/>
              <a:t>Count to Five</a:t>
            </a:r>
          </a:p>
        </p:txBody>
      </p:sp>
      <p:sp>
        <p:nvSpPr>
          <p:cNvPr id="6" name="TextBox 5">
            <a:extLst>
              <a:ext uri="{FF2B5EF4-FFF2-40B4-BE49-F238E27FC236}">
                <a16:creationId xmlns:a16="http://schemas.microsoft.com/office/drawing/2014/main" id="{BA08C540-DC5B-494D-A837-A1FD91491054}"/>
              </a:ext>
            </a:extLst>
          </p:cNvPr>
          <p:cNvSpPr txBox="1"/>
          <p:nvPr/>
        </p:nvSpPr>
        <p:spPr>
          <a:xfrm>
            <a:off x="1084997" y="1690688"/>
            <a:ext cx="10515600" cy="2308324"/>
          </a:xfrm>
          <a:prstGeom prst="rect">
            <a:avLst/>
          </a:prstGeom>
          <a:noFill/>
        </p:spPr>
        <p:txBody>
          <a:bodyPr wrap="square">
            <a:spAutoFit/>
          </a:bodyPr>
          <a:lstStyle/>
          <a:p>
            <a:r>
              <a:rPr lang="en-US" dirty="0">
                <a:effectLst/>
                <a:latin typeface="Courier New" panose="02070309020205020404" pitchFamily="49" charset="0"/>
              </a:rPr>
              <a:t>CLX            ; Clear X register</a:t>
            </a:r>
          </a:p>
          <a:p>
            <a:r>
              <a:rPr lang="en-US" dirty="0">
                <a:effectLst/>
                <a:latin typeface="Courier New" panose="02070309020205020404" pitchFamily="49" charset="0"/>
              </a:rPr>
              <a:t>loop:</a:t>
            </a:r>
          </a:p>
          <a:p>
            <a:r>
              <a:rPr lang="en-US" dirty="0">
                <a:effectLst/>
                <a:latin typeface="Courier New" panose="02070309020205020404" pitchFamily="49" charset="0"/>
              </a:rPr>
              <a:t>CPX #5         ; Compare X register to 5 (simpler than TXA/CMP)</a:t>
            </a:r>
          </a:p>
          <a:p>
            <a:r>
              <a:rPr lang="en-US" dirty="0">
                <a:effectLst/>
                <a:latin typeface="Courier New" panose="02070309020205020404" pitchFamily="49" charset="0"/>
              </a:rPr>
              <a:t>BEQ end        ; Branch if equal (Z flag set)</a:t>
            </a:r>
          </a:p>
          <a:p>
            <a:r>
              <a:rPr lang="en-US" dirty="0">
                <a:effectLst/>
                <a:latin typeface="Courier New" panose="02070309020205020404" pitchFamily="49" charset="0"/>
              </a:rPr>
              <a:t>INX            ; Increment X</a:t>
            </a:r>
          </a:p>
          <a:p>
            <a:r>
              <a:rPr lang="en-US" dirty="0">
                <a:effectLst/>
                <a:latin typeface="Courier New" panose="02070309020205020404" pitchFamily="49" charset="0"/>
              </a:rPr>
              <a:t>JMP loop       ; Jump to loop</a:t>
            </a:r>
          </a:p>
          <a:p>
            <a:r>
              <a:rPr lang="en-US" dirty="0">
                <a:effectLst/>
                <a:latin typeface="Courier New" panose="02070309020205020404" pitchFamily="49" charset="0"/>
              </a:rPr>
              <a:t>end:</a:t>
            </a:r>
          </a:p>
          <a:p>
            <a:r>
              <a:rPr lang="en-US" dirty="0">
                <a:effectLst/>
                <a:latin typeface="Courier New" panose="02070309020205020404" pitchFamily="49" charset="0"/>
              </a:rPr>
              <a:t>BRK            ; Halt</a:t>
            </a:r>
          </a:p>
        </p:txBody>
      </p:sp>
    </p:spTree>
    <p:extLst>
      <p:ext uri="{BB962C8B-B14F-4D97-AF65-F5344CB8AC3E}">
        <p14:creationId xmlns:p14="http://schemas.microsoft.com/office/powerpoint/2010/main" val="12377635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16CD-BEB8-3A1E-EF1A-7754AA4AA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A6A7E8-BAF7-EF2E-D02E-F94A1DB2FAC7}"/>
              </a:ext>
            </a:extLst>
          </p:cNvPr>
          <p:cNvSpPr>
            <a:spLocks noGrp="1"/>
          </p:cNvSpPr>
          <p:nvPr>
            <p:ph type="title"/>
          </p:nvPr>
        </p:nvSpPr>
        <p:spPr/>
        <p:txBody>
          <a:bodyPr/>
          <a:lstStyle/>
          <a:p>
            <a:r>
              <a:rPr lang="en-US" dirty="0"/>
              <a:t>CPU Emulators are  Thing</a:t>
            </a:r>
          </a:p>
        </p:txBody>
      </p:sp>
      <p:sp>
        <p:nvSpPr>
          <p:cNvPr id="3" name="Text Placeholder 2">
            <a:extLst>
              <a:ext uri="{FF2B5EF4-FFF2-40B4-BE49-F238E27FC236}">
                <a16:creationId xmlns:a16="http://schemas.microsoft.com/office/drawing/2014/main" id="{AC454864-E747-85F9-828D-16945684172D}"/>
              </a:ext>
            </a:extLst>
          </p:cNvPr>
          <p:cNvSpPr>
            <a:spLocks noGrp="1"/>
          </p:cNvSpPr>
          <p:nvPr>
            <p:ph type="body" idx="1"/>
          </p:nvPr>
        </p:nvSpPr>
        <p:spPr/>
        <p:txBody>
          <a:bodyPr/>
          <a:lstStyle/>
          <a:p>
            <a:r>
              <a:rPr lang="en-US" dirty="0"/>
              <a:t>Not just for learning any more…</a:t>
            </a:r>
          </a:p>
        </p:txBody>
      </p:sp>
    </p:spTree>
    <p:extLst>
      <p:ext uri="{BB962C8B-B14F-4D97-AF65-F5344CB8AC3E}">
        <p14:creationId xmlns:p14="http://schemas.microsoft.com/office/powerpoint/2010/main" val="2809384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76016F-1C3F-754B-C3A3-B79306EE0F80}"/>
              </a:ext>
            </a:extLst>
          </p:cNvPr>
          <p:cNvSpPr txBox="1"/>
          <p:nvPr/>
        </p:nvSpPr>
        <p:spPr>
          <a:xfrm>
            <a:off x="818205" y="707954"/>
            <a:ext cx="10956846" cy="5632311"/>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 Load instructions (immediate mode)</a:t>
            </a:r>
          </a:p>
          <a:p>
            <a:r>
              <a:rPr lang="en-US" sz="2000" b="1" dirty="0">
                <a:latin typeface="Courier New" panose="02070309020205020404" pitchFamily="49" charset="0"/>
                <a:cs typeface="Courier New" panose="02070309020205020404" pitchFamily="49" charset="0"/>
              </a:rPr>
              <a:t>else if (instruction === 0xA9) { // LDA # - Load accumulator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this.updateCompareFlags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 else if (instruction === 0xA2) { // LDX # - Load X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this.updateCompareFlags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this.cpu.x</a:t>
            </a:r>
            <a:r>
              <a:rPr lang="en-US" sz="2000" b="1" dirty="0">
                <a:latin typeface="Courier New" panose="02070309020205020404" pitchFamily="49" charset="0"/>
                <a:cs typeface="Courier New" panose="02070309020205020404" pitchFamily="49" charset="0"/>
              </a:rPr>
              <a:t>,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 else if (instruction === 0xE9) { // SBC # - Subtract immediate</a:t>
            </a:r>
          </a:p>
          <a:p>
            <a:r>
              <a:rPr lang="en-US" sz="2000" b="1" dirty="0">
                <a:latin typeface="Courier New" panose="02070309020205020404" pitchFamily="49" charset="0"/>
                <a:cs typeface="Courier New" panose="02070309020205020404" pitchFamily="49" charset="0"/>
              </a:rPr>
              <a:t>    const immediate = </a:t>
            </a:r>
            <a:r>
              <a:rPr lang="en-US" sz="2000" b="1" dirty="0" err="1">
                <a:latin typeface="Courier New" panose="02070309020205020404" pitchFamily="49" charset="0"/>
                <a:cs typeface="Courier New" panose="02070309020205020404" pitchFamily="49" charset="0"/>
              </a:rPr>
              <a:t>this.cpu.instructions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this.cpu.pc</a:t>
            </a:r>
            <a:r>
              <a:rPr lang="en-US" sz="2000" b="1" dirty="0">
                <a:latin typeface="Courier New" panose="02070309020205020404" pitchFamily="49" charset="0"/>
                <a:cs typeface="Courier New" panose="02070309020205020404" pitchFamily="49" charset="0"/>
              </a:rPr>
              <a:t> + 1];</a:t>
            </a:r>
          </a:p>
          <a:p>
            <a:r>
              <a:rPr lang="en-US" sz="2000" b="1" dirty="0">
                <a:latin typeface="Courier New" panose="02070309020205020404" pitchFamily="49" charset="0"/>
                <a:cs typeface="Courier New" panose="02070309020205020404" pitchFamily="49" charset="0"/>
              </a:rPr>
              <a:t>    const diff =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immediate;</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 = diff &amp; 0xFF;</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this.updateStatusFlags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this.cpu.acc</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pcIncrement</a:t>
            </a:r>
            <a:r>
              <a:rPr lang="en-US" sz="2000" b="1" dirty="0">
                <a:latin typeface="Courier New" panose="02070309020205020404" pitchFamily="49" charset="0"/>
                <a:cs typeface="Courier New" panose="02070309020205020404" pitchFamily="49" charset="0"/>
              </a:rPr>
              <a:t> = 2;</a:t>
            </a:r>
          </a:p>
          <a:p>
            <a:r>
              <a:rPr lang="en-US" sz="2000" b="1"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482A13E2-C328-027C-4331-FF9A448EC637}"/>
              </a:ext>
            </a:extLst>
          </p:cNvPr>
          <p:cNvSpPr txBox="1"/>
          <p:nvPr/>
        </p:nvSpPr>
        <p:spPr>
          <a:xfrm>
            <a:off x="6296628" y="112991"/>
            <a:ext cx="5304081" cy="369332"/>
          </a:xfrm>
          <a:prstGeom prst="rect">
            <a:avLst/>
          </a:prstGeom>
          <a:noFill/>
        </p:spPr>
        <p:txBody>
          <a:bodyPr wrap="none" rtlCol="0">
            <a:spAutoFit/>
          </a:bodyPr>
          <a:lstStyle/>
          <a:p>
            <a:r>
              <a:rPr lang="en-US" dirty="0"/>
              <a:t>https://www.ca4e.com/tools/cdc6504/</a:t>
            </a:r>
            <a:r>
              <a:rPr lang="en-US" dirty="0" err="1"/>
              <a:t>cpu-emulator.js</a:t>
            </a:r>
            <a:endParaRPr lang="en-US" dirty="0"/>
          </a:p>
        </p:txBody>
      </p:sp>
    </p:spTree>
    <p:extLst>
      <p:ext uri="{BB962C8B-B14F-4D97-AF65-F5344CB8AC3E}">
        <p14:creationId xmlns:p14="http://schemas.microsoft.com/office/powerpoint/2010/main" val="23775165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74A2A4-1B07-C04F-3DDA-D715BC504932}"/>
              </a:ext>
            </a:extLst>
          </p:cNvPr>
          <p:cNvSpPr>
            <a:spLocks noGrp="1"/>
          </p:cNvSpPr>
          <p:nvPr>
            <p:ph type="title"/>
          </p:nvPr>
        </p:nvSpPr>
        <p:spPr/>
        <p:txBody>
          <a:bodyPr/>
          <a:lstStyle/>
          <a:p>
            <a:r>
              <a:rPr lang="en-US" dirty="0"/>
              <a:t>Building Emulators for Historical CPUs</a:t>
            </a:r>
          </a:p>
        </p:txBody>
      </p:sp>
      <p:sp>
        <p:nvSpPr>
          <p:cNvPr id="5" name="Content Placeholder 4">
            <a:extLst>
              <a:ext uri="{FF2B5EF4-FFF2-40B4-BE49-F238E27FC236}">
                <a16:creationId xmlns:a16="http://schemas.microsoft.com/office/drawing/2014/main" id="{1A6D8A55-7613-1B2E-9284-E0CAAE927606}"/>
              </a:ext>
            </a:extLst>
          </p:cNvPr>
          <p:cNvSpPr>
            <a:spLocks noGrp="1"/>
          </p:cNvSpPr>
          <p:nvPr>
            <p:ph idx="1"/>
          </p:nvPr>
        </p:nvSpPr>
        <p:spPr/>
        <p:txBody>
          <a:bodyPr/>
          <a:lstStyle/>
          <a:p>
            <a:r>
              <a:rPr lang="en-US" dirty="0"/>
              <a:t>It is not all that difficult to build an emulator for an older (simpler) CPU</a:t>
            </a:r>
          </a:p>
          <a:p>
            <a:r>
              <a:rPr lang="en-US" dirty="0"/>
              <a:t>Modern processors on our phones and computers are so fast that JavaScript in a browser can emulate historical machine code faster than the original hardware</a:t>
            </a:r>
          </a:p>
          <a:p>
            <a:r>
              <a:rPr lang="en-US" dirty="0"/>
              <a:t>The computer / phone / browser graphics are also far better</a:t>
            </a:r>
          </a:p>
          <a:p>
            <a:r>
              <a:rPr lang="en-US" dirty="0"/>
              <a:t>And it can be great fun</a:t>
            </a:r>
          </a:p>
        </p:txBody>
      </p:sp>
    </p:spTree>
    <p:extLst>
      <p:ext uri="{BB962C8B-B14F-4D97-AF65-F5344CB8AC3E}">
        <p14:creationId xmlns:p14="http://schemas.microsoft.com/office/powerpoint/2010/main" val="22700752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02749-A54C-4286-B50D-68BE7CB3F87E}"/>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Archive.org: Internet Arcade</a:t>
            </a:r>
          </a:p>
        </p:txBody>
      </p:sp>
      <p:pic>
        <p:nvPicPr>
          <p:cNvPr id="5" name="Picture 4" descr="A screen shot of the Internet Arcade at the Internet Archive web site.">
            <a:hlinkClick r:id="rId2"/>
            <a:extLst>
              <a:ext uri="{FF2B5EF4-FFF2-40B4-BE49-F238E27FC236}">
                <a16:creationId xmlns:a16="http://schemas.microsoft.com/office/drawing/2014/main" id="{B52FA8BD-AEDC-2BFD-A69B-E44116496BB3}"/>
              </a:ext>
            </a:extLst>
          </p:cNvPr>
          <p:cNvPicPr>
            <a:picLocks noChangeAspect="1"/>
          </p:cNvPicPr>
          <p:nvPr/>
        </p:nvPicPr>
        <p:blipFill>
          <a:blip r:embed="rId3"/>
          <a:stretch>
            <a:fillRect/>
          </a:stretch>
        </p:blipFill>
        <p:spPr>
          <a:xfrm>
            <a:off x="4405803" y="640080"/>
            <a:ext cx="6951796" cy="5578816"/>
          </a:xfrm>
          <a:prstGeom prst="rect">
            <a:avLst/>
          </a:prstGeom>
        </p:spPr>
      </p:pic>
    </p:spTree>
    <p:extLst>
      <p:ext uri="{BB962C8B-B14F-4D97-AF65-F5344CB8AC3E}">
        <p14:creationId xmlns:p14="http://schemas.microsoft.com/office/powerpoint/2010/main" val="2682703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1806-D73B-0728-77B1-0D0ACDD5EE90}"/>
              </a:ext>
            </a:extLst>
          </p:cNvPr>
          <p:cNvSpPr>
            <a:spLocks noGrp="1"/>
          </p:cNvSpPr>
          <p:nvPr>
            <p:ph type="title"/>
          </p:nvPr>
        </p:nvSpPr>
        <p:spPr/>
        <p:txBody>
          <a:bodyPr/>
          <a:lstStyle/>
          <a:p>
            <a:r>
              <a:rPr lang="en-US" dirty="0"/>
              <a:t>Game:</a:t>
            </a:r>
            <a:br>
              <a:rPr lang="en-US" dirty="0"/>
            </a:br>
            <a:r>
              <a:rPr lang="en-US" dirty="0"/>
              <a:t>Dig Dug</a:t>
            </a:r>
          </a:p>
        </p:txBody>
      </p:sp>
      <p:pic>
        <p:nvPicPr>
          <p:cNvPr id="4" name="Picture 3" descr="A screen shot of the Dig Dug arcade game running in a browser using the Internet Archive - archive.org.">
            <a:extLst>
              <a:ext uri="{FF2B5EF4-FFF2-40B4-BE49-F238E27FC236}">
                <a16:creationId xmlns:a16="http://schemas.microsoft.com/office/drawing/2014/main" id="{D8617115-B5F3-1F6A-8FDA-46273613CFD5}"/>
              </a:ext>
            </a:extLst>
          </p:cNvPr>
          <p:cNvPicPr>
            <a:picLocks noChangeAspect="1"/>
          </p:cNvPicPr>
          <p:nvPr/>
        </p:nvPicPr>
        <p:blipFill>
          <a:blip r:embed="rId2"/>
          <a:srcRect t="15557" b="9333"/>
          <a:stretch/>
        </p:blipFill>
        <p:spPr>
          <a:xfrm>
            <a:off x="4698669" y="853440"/>
            <a:ext cx="7437991" cy="5151120"/>
          </a:xfrm>
          <a:prstGeom prst="rect">
            <a:avLst/>
          </a:prstGeom>
        </p:spPr>
      </p:pic>
      <p:pic>
        <p:nvPicPr>
          <p:cNvPr id="6" name="Picture 5" descr=" A Dig Dug arcade console machine for sale on eBay - It was listed for $3400">
            <a:extLst>
              <a:ext uri="{FF2B5EF4-FFF2-40B4-BE49-F238E27FC236}">
                <a16:creationId xmlns:a16="http://schemas.microsoft.com/office/drawing/2014/main" id="{9CDB4EC1-BA7D-3F6F-94DE-DA58C7A4309A}"/>
              </a:ext>
            </a:extLst>
          </p:cNvPr>
          <p:cNvPicPr>
            <a:picLocks noChangeAspect="1"/>
          </p:cNvPicPr>
          <p:nvPr/>
        </p:nvPicPr>
        <p:blipFill>
          <a:blip r:embed="rId3"/>
          <a:stretch>
            <a:fillRect/>
          </a:stretch>
        </p:blipFill>
        <p:spPr>
          <a:xfrm>
            <a:off x="838200" y="2240279"/>
            <a:ext cx="2637326" cy="3511233"/>
          </a:xfrm>
          <a:prstGeom prst="rect">
            <a:avLst/>
          </a:prstGeom>
        </p:spPr>
      </p:pic>
      <p:sp>
        <p:nvSpPr>
          <p:cNvPr id="7" name="Right Arrow 6">
            <a:extLst>
              <a:ext uri="{FF2B5EF4-FFF2-40B4-BE49-F238E27FC236}">
                <a16:creationId xmlns:a16="http://schemas.microsoft.com/office/drawing/2014/main" id="{FC835B87-D398-82E8-2351-15DE4AB9F222}"/>
              </a:ext>
            </a:extLst>
          </p:cNvPr>
          <p:cNvSpPr/>
          <p:nvPr/>
        </p:nvSpPr>
        <p:spPr>
          <a:xfrm>
            <a:off x="3829989" y="3519964"/>
            <a:ext cx="762000" cy="655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1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85AF3-B00B-ECE8-95E7-31DBE3682023}"/>
              </a:ext>
            </a:extLst>
          </p:cNvPr>
          <p:cNvSpPr>
            <a:spLocks noGrp="1"/>
          </p:cNvSpPr>
          <p:nvPr>
            <p:ph type="title"/>
          </p:nvPr>
        </p:nvSpPr>
        <p:spPr/>
        <p:txBody>
          <a:bodyPr/>
          <a:lstStyle/>
          <a:p>
            <a:r>
              <a:rPr lang="en-US" dirty="0"/>
              <a:t>Dig Dug Startup – JSMAME Emulator</a:t>
            </a:r>
          </a:p>
        </p:txBody>
      </p:sp>
      <p:pic>
        <p:nvPicPr>
          <p:cNvPr id="6" name="Picture 5" descr="A startup screen launching Dig Dug on Internet archive.  It shows the phases of startup including loading: Game Metadata, Game File List, EMulator Metadata, Game FIle (1 of 1), Configuration file, and WASM Binary.">
            <a:extLst>
              <a:ext uri="{FF2B5EF4-FFF2-40B4-BE49-F238E27FC236}">
                <a16:creationId xmlns:a16="http://schemas.microsoft.com/office/drawing/2014/main" id="{06B5F413-87C3-5C28-6E47-9B73079EE27D}"/>
              </a:ext>
            </a:extLst>
          </p:cNvPr>
          <p:cNvPicPr>
            <a:picLocks noChangeAspect="1"/>
          </p:cNvPicPr>
          <p:nvPr/>
        </p:nvPicPr>
        <p:blipFill>
          <a:blip r:embed="rId2"/>
          <a:stretch>
            <a:fillRect/>
          </a:stretch>
        </p:blipFill>
        <p:spPr>
          <a:xfrm>
            <a:off x="4114800" y="1564654"/>
            <a:ext cx="7772400" cy="4203554"/>
          </a:xfrm>
          <a:prstGeom prst="rect">
            <a:avLst/>
          </a:prstGeom>
        </p:spPr>
      </p:pic>
      <p:pic>
        <p:nvPicPr>
          <p:cNvPr id="7" name="Picture 6" descr=" A Dig Dug Arcade console machine for sale on eBay - It was listed for $3400">
            <a:extLst>
              <a:ext uri="{FF2B5EF4-FFF2-40B4-BE49-F238E27FC236}">
                <a16:creationId xmlns:a16="http://schemas.microsoft.com/office/drawing/2014/main" id="{A70DC314-8959-2606-E244-82F644CE5DE9}"/>
              </a:ext>
            </a:extLst>
          </p:cNvPr>
          <p:cNvPicPr>
            <a:picLocks noChangeAspect="1"/>
          </p:cNvPicPr>
          <p:nvPr/>
        </p:nvPicPr>
        <p:blipFill>
          <a:blip r:embed="rId3"/>
          <a:stretch>
            <a:fillRect/>
          </a:stretch>
        </p:blipFill>
        <p:spPr>
          <a:xfrm>
            <a:off x="838200" y="2240279"/>
            <a:ext cx="2637326" cy="3511233"/>
          </a:xfrm>
          <a:prstGeom prst="rect">
            <a:avLst/>
          </a:prstGeom>
        </p:spPr>
      </p:pic>
    </p:spTree>
    <p:extLst>
      <p:ext uri="{BB962C8B-B14F-4D97-AF65-F5344CB8AC3E}">
        <p14:creationId xmlns:p14="http://schemas.microsoft.com/office/powerpoint/2010/main" val="306576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FAA750-51A0-D6EF-17A3-0AAEC4E7E680}"/>
              </a:ext>
            </a:extLst>
          </p:cNvPr>
          <p:cNvSpPr>
            <a:spLocks noGrp="1"/>
          </p:cNvSpPr>
          <p:nvPr>
            <p:ph type="title"/>
          </p:nvPr>
        </p:nvSpPr>
        <p:spPr/>
        <p:txBody>
          <a:bodyPr/>
          <a:lstStyle/>
          <a:p>
            <a:r>
              <a:rPr lang="en-US" dirty="0"/>
              <a:t>WASM – Web Assembly</a:t>
            </a:r>
          </a:p>
        </p:txBody>
      </p:sp>
      <p:sp>
        <p:nvSpPr>
          <p:cNvPr id="4" name="Content Placeholder 3">
            <a:extLst>
              <a:ext uri="{FF2B5EF4-FFF2-40B4-BE49-F238E27FC236}">
                <a16:creationId xmlns:a16="http://schemas.microsoft.com/office/drawing/2014/main" id="{C169429D-873A-2814-DA13-690D59D0A00F}"/>
              </a:ext>
            </a:extLst>
          </p:cNvPr>
          <p:cNvSpPr>
            <a:spLocks noGrp="1"/>
          </p:cNvSpPr>
          <p:nvPr>
            <p:ph idx="1"/>
          </p:nvPr>
        </p:nvSpPr>
        <p:spPr/>
        <p:txBody>
          <a:bodyPr/>
          <a:lstStyle/>
          <a:p>
            <a:r>
              <a:rPr lang="en-US" dirty="0"/>
              <a:t>There is a machine language emulator built into browsers called Web Assembly</a:t>
            </a:r>
          </a:p>
          <a:p>
            <a:r>
              <a:rPr lang="en-US" dirty="0"/>
              <a:t>For a wide range of software, compiling to WASM and running in JavaScript is enough</a:t>
            </a:r>
          </a:p>
          <a:p>
            <a:r>
              <a:rPr lang="en-US" dirty="0"/>
              <a:t>WASM is a different syntax than most Assembly languages – but it still compiles to a binary-machine code</a:t>
            </a:r>
          </a:p>
          <a:p>
            <a:r>
              <a:rPr lang="en-US" dirty="0"/>
              <a:t>C Programming for Everybody (www.cc4e.com) C Playground compiles C to WASM and then runs the WASM in the user's browser</a:t>
            </a:r>
          </a:p>
        </p:txBody>
      </p:sp>
    </p:spTree>
    <p:extLst>
      <p:ext uri="{BB962C8B-B14F-4D97-AF65-F5344CB8AC3E}">
        <p14:creationId xmlns:p14="http://schemas.microsoft.com/office/powerpoint/2010/main" val="1972794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C48CE-1198-5556-7BBF-9859042823EE}"/>
              </a:ext>
            </a:extLst>
          </p:cNvPr>
          <p:cNvSpPr>
            <a:spLocks noGrp="1"/>
          </p:cNvSpPr>
          <p:nvPr>
            <p:ph type="title"/>
          </p:nvPr>
        </p:nvSpPr>
        <p:spPr/>
        <p:txBody>
          <a:bodyPr/>
          <a:lstStyle/>
          <a:p>
            <a:r>
              <a:rPr lang="en-US" dirty="0"/>
              <a:t>Let's learn Base-16 (Hexadecimal)</a:t>
            </a:r>
          </a:p>
        </p:txBody>
      </p:sp>
      <p:sp>
        <p:nvSpPr>
          <p:cNvPr id="5" name="Text Placeholder 4">
            <a:extLst>
              <a:ext uri="{FF2B5EF4-FFF2-40B4-BE49-F238E27FC236}">
                <a16:creationId xmlns:a16="http://schemas.microsoft.com/office/drawing/2014/main" id="{3680EA8C-03C5-5CA3-CFFF-E02D27BB83C6}"/>
              </a:ext>
            </a:extLst>
          </p:cNvPr>
          <p:cNvSpPr>
            <a:spLocks noGrp="1"/>
          </p:cNvSpPr>
          <p:nvPr>
            <p:ph type="body" idx="1"/>
          </p:nvPr>
        </p:nvSpPr>
        <p:spPr/>
        <p:txBody>
          <a:bodyPr/>
          <a:lstStyle/>
          <a:p>
            <a:r>
              <a:rPr lang="en-US" dirty="0"/>
              <a:t>Base 16 is easy to convert to bits and much less verbose than Base-2</a:t>
            </a:r>
          </a:p>
        </p:txBody>
      </p:sp>
    </p:spTree>
    <p:extLst>
      <p:ext uri="{BB962C8B-B14F-4D97-AF65-F5344CB8AC3E}">
        <p14:creationId xmlns:p14="http://schemas.microsoft.com/office/powerpoint/2010/main" val="252973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78F55-5488-B90B-0105-5040038DF90A}"/>
              </a:ext>
            </a:extLst>
          </p:cNvPr>
          <p:cNvSpPr txBox="1"/>
          <p:nvPr/>
        </p:nvSpPr>
        <p:spPr>
          <a:xfrm>
            <a:off x="323606" y="384239"/>
            <a:ext cx="7629012" cy="313932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 Hello World WASM Example</a:t>
            </a:r>
          </a:p>
          <a:p>
            <a:r>
              <a:rPr lang="en-US" b="1" dirty="0">
                <a:latin typeface="Courier New" panose="02070309020205020404" pitchFamily="49" charset="0"/>
                <a:cs typeface="Courier New" panose="02070309020205020404" pitchFamily="49" charset="0"/>
              </a:rPr>
              <a:t>(module</a:t>
            </a:r>
          </a:p>
          <a:p>
            <a:r>
              <a:rPr lang="en-US" b="1" dirty="0">
                <a:latin typeface="Courier New" panose="02070309020205020404" pitchFamily="49" charset="0"/>
                <a:cs typeface="Courier New" panose="02070309020205020404" pitchFamily="49" charset="0"/>
              </a:rPr>
              <a:t>  (import "console" "log"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$log (param i32 i32)))</a:t>
            </a:r>
          </a:p>
          <a:p>
            <a:r>
              <a:rPr lang="en-US" b="1" dirty="0">
                <a:latin typeface="Courier New" panose="02070309020205020404" pitchFamily="49" charset="0"/>
                <a:cs typeface="Courier New" panose="02070309020205020404" pitchFamily="49" charset="0"/>
              </a:rPr>
              <a:t>  (memory 1)</a:t>
            </a:r>
          </a:p>
          <a:p>
            <a:r>
              <a:rPr lang="en-US" b="1" dirty="0">
                <a:latin typeface="Courier New" panose="02070309020205020404" pitchFamily="49" charset="0"/>
                <a:cs typeface="Courier New" panose="02070309020205020404" pitchFamily="49" charset="0"/>
              </a:rPr>
              <a:t>  (data (i32.const 0) "Hello, World!")</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 (result i32)</a:t>
            </a:r>
          </a:p>
          <a:p>
            <a:r>
              <a:rPr lang="en-US" b="1" dirty="0">
                <a:latin typeface="Courier New" panose="02070309020205020404" pitchFamily="49" charset="0"/>
                <a:cs typeface="Courier New" panose="02070309020205020404" pitchFamily="49" charset="0"/>
              </a:rPr>
              <a:t>    (call $log (i32.const 0) (i32.const 13))</a:t>
            </a:r>
          </a:p>
          <a:p>
            <a:r>
              <a:rPr lang="en-US" b="1" dirty="0">
                <a:latin typeface="Courier New" panose="02070309020205020404" pitchFamily="49" charset="0"/>
                <a:cs typeface="Courier New" panose="02070309020205020404" pitchFamily="49" charset="0"/>
              </a:rPr>
              <a:t>    (i32.const 42)</a:t>
            </a:r>
          </a:p>
          <a:p>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(export "main" (</a:t>
            </a:r>
            <a:r>
              <a:rPr lang="en-US" b="1" dirty="0" err="1">
                <a:latin typeface="Courier New" panose="02070309020205020404" pitchFamily="49" charset="0"/>
                <a:cs typeface="Courier New" panose="02070309020205020404" pitchFamily="49" charset="0"/>
              </a:rPr>
              <a:t>func</a:t>
            </a:r>
            <a:r>
              <a:rPr lang="en-US" b="1" dirty="0">
                <a:latin typeface="Courier New" panose="02070309020205020404" pitchFamily="49" charset="0"/>
                <a:cs typeface="Courier New" panose="02070309020205020404" pitchFamily="49" charset="0"/>
              </a:rPr>
              <a:t> $main))</a:t>
            </a:r>
          </a:p>
          <a:p>
            <a:r>
              <a:rPr lang="en-US"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E8F36667-C9F9-1E94-2E5A-41DB1B7EA8A0}"/>
              </a:ext>
            </a:extLst>
          </p:cNvPr>
          <p:cNvSpPr txBox="1"/>
          <p:nvPr/>
        </p:nvSpPr>
        <p:spPr>
          <a:xfrm>
            <a:off x="1365813" y="3685606"/>
            <a:ext cx="10661893" cy="2031325"/>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00000000: 00 61 73 6d 01 00 00 00 01 0a 02 60 02 7f 7f 00 |.</a:t>
            </a:r>
            <a:r>
              <a:rPr lang="en-US" b="1" dirty="0" err="1">
                <a:latin typeface="Courier New" panose="02070309020205020404" pitchFamily="49" charset="0"/>
                <a:cs typeface="Courier New" panose="02070309020205020404" pitchFamily="49" charset="0"/>
              </a:rPr>
              <a:t>asm</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00000010: 60 00 01 7f 02 0f 01 07 63 6f 6e 73 6f 6c 65 03 |`.......console.|</a:t>
            </a:r>
          </a:p>
          <a:p>
            <a:r>
              <a:rPr lang="en-US" b="1" dirty="0">
                <a:latin typeface="Courier New" panose="02070309020205020404" pitchFamily="49" charset="0"/>
                <a:cs typeface="Courier New" panose="02070309020205020404" pitchFamily="49" charset="0"/>
              </a:rPr>
              <a:t>00000020: 6c 6f 67 00 00 03 02 01 01 05 03 01 00 01 07 11 |log.............|</a:t>
            </a:r>
          </a:p>
          <a:p>
            <a:r>
              <a:rPr lang="en-US" b="1" dirty="0">
                <a:latin typeface="Courier New" panose="02070309020205020404" pitchFamily="49" charset="0"/>
                <a:cs typeface="Courier New" panose="02070309020205020404" pitchFamily="49" charset="0"/>
              </a:rPr>
              <a:t>00000030: 02 06 6d 65 6d 6f 72 79 02 00 04 6d 61 69 6e 00 |..memory...main.|</a:t>
            </a:r>
          </a:p>
          <a:p>
            <a:r>
              <a:rPr lang="en-US" b="1" dirty="0">
                <a:latin typeface="Courier New" panose="02070309020205020404" pitchFamily="49" charset="0"/>
                <a:cs typeface="Courier New" panose="02070309020205020404" pitchFamily="49" charset="0"/>
              </a:rPr>
              <a:t>00000040: 01 0a 0c 01 0a 00 41 00 41 0d 10 00 41 2a 0b 0b |......A.A...A*..|</a:t>
            </a:r>
          </a:p>
          <a:p>
            <a:r>
              <a:rPr lang="en-US" b="1" dirty="0">
                <a:latin typeface="Courier New" panose="02070309020205020404" pitchFamily="49" charset="0"/>
                <a:cs typeface="Courier New" panose="02070309020205020404" pitchFamily="49" charset="0"/>
              </a:rPr>
              <a:t>00000050: 13 01 00 41 00 0b 0d 48 65 6c 6c 6f 2c 20 57 6f |...A...Hello, Wo|</a:t>
            </a:r>
          </a:p>
          <a:p>
            <a:r>
              <a:rPr lang="en-US" b="1" dirty="0">
                <a:latin typeface="Courier New" panose="02070309020205020404" pitchFamily="49" charset="0"/>
                <a:cs typeface="Courier New" panose="02070309020205020404" pitchFamily="49" charset="0"/>
              </a:rPr>
              <a:t>00000060: 72 6c 64 21                                     |</a:t>
            </a:r>
            <a:r>
              <a:rPr lang="en-US" b="1" dirty="0" err="1">
                <a:latin typeface="Courier New" panose="02070309020205020404" pitchFamily="49" charset="0"/>
                <a:cs typeface="Courier New" panose="02070309020205020404" pitchFamily="49" charset="0"/>
              </a:rPr>
              <a:t>rld</a:t>
            </a:r>
            <a:r>
              <a:rPr lang="en-US" b="1" dirty="0">
                <a:latin typeface="Courier New" panose="02070309020205020404" pitchFamily="49" charset="0"/>
                <a:cs typeface="Courier New" panose="02070309020205020404" pitchFamily="49" charset="0"/>
              </a:rPr>
              <a:t>!|</a:t>
            </a:r>
          </a:p>
        </p:txBody>
      </p:sp>
      <p:sp>
        <p:nvSpPr>
          <p:cNvPr id="6" name="Title 5">
            <a:extLst>
              <a:ext uri="{FF2B5EF4-FFF2-40B4-BE49-F238E27FC236}">
                <a16:creationId xmlns:a16="http://schemas.microsoft.com/office/drawing/2014/main" id="{0D37124D-6EA9-45AF-A343-E048DF092E26}"/>
              </a:ext>
            </a:extLst>
          </p:cNvPr>
          <p:cNvSpPr>
            <a:spLocks noGrp="1"/>
          </p:cNvSpPr>
          <p:nvPr>
            <p:ph type="title"/>
          </p:nvPr>
        </p:nvSpPr>
        <p:spPr>
          <a:xfrm>
            <a:off x="8768443" y="985610"/>
            <a:ext cx="2944586" cy="1325563"/>
          </a:xfrm>
        </p:spPr>
        <p:txBody>
          <a:bodyPr/>
          <a:lstStyle/>
          <a:p>
            <a:r>
              <a:rPr lang="en-US" dirty="0"/>
              <a:t>WASM Hello World</a:t>
            </a:r>
          </a:p>
        </p:txBody>
      </p:sp>
    </p:spTree>
    <p:extLst>
      <p:ext uri="{BB962C8B-B14F-4D97-AF65-F5344CB8AC3E}">
        <p14:creationId xmlns:p14="http://schemas.microsoft.com/office/powerpoint/2010/main" val="3301241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https://www.cc4e.com/play.php showing an in-browser C development environment with the classic “Hello World” program being shown.">
            <a:extLst>
              <a:ext uri="{FF2B5EF4-FFF2-40B4-BE49-F238E27FC236}">
                <a16:creationId xmlns:a16="http://schemas.microsoft.com/office/drawing/2014/main" id="{B6A3ECEC-7F85-17AE-9752-042533E34318}"/>
              </a:ext>
            </a:extLst>
          </p:cNvPr>
          <p:cNvPicPr>
            <a:picLocks noChangeAspect="1"/>
          </p:cNvPicPr>
          <p:nvPr/>
        </p:nvPicPr>
        <p:blipFill>
          <a:blip r:embed="rId2"/>
          <a:srcRect b="28110"/>
          <a:stretch/>
        </p:blipFill>
        <p:spPr>
          <a:xfrm>
            <a:off x="895004" y="310243"/>
            <a:ext cx="10401992" cy="5551714"/>
          </a:xfrm>
          <a:prstGeom prst="rect">
            <a:avLst/>
          </a:prstGeom>
        </p:spPr>
      </p:pic>
    </p:spTree>
    <p:extLst>
      <p:ext uri="{BB962C8B-B14F-4D97-AF65-F5344CB8AC3E}">
        <p14:creationId xmlns:p14="http://schemas.microsoft.com/office/powerpoint/2010/main" val="15038210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ED383-251A-91AB-939A-FDF927DEDC2B}"/>
              </a:ext>
            </a:extLst>
          </p:cNvPr>
          <p:cNvSpPr>
            <a:spLocks noGrp="1"/>
          </p:cNvSpPr>
          <p:nvPr>
            <p:ph type="title"/>
          </p:nvPr>
        </p:nvSpPr>
        <p:spPr/>
        <p:txBody>
          <a:bodyPr/>
          <a:lstStyle/>
          <a:p>
            <a:r>
              <a:rPr lang="en-US" dirty="0"/>
              <a:t>CPU Evolution</a:t>
            </a:r>
          </a:p>
        </p:txBody>
      </p:sp>
      <p:sp>
        <p:nvSpPr>
          <p:cNvPr id="4" name="Text Placeholder 3">
            <a:extLst>
              <a:ext uri="{FF2B5EF4-FFF2-40B4-BE49-F238E27FC236}">
                <a16:creationId xmlns:a16="http://schemas.microsoft.com/office/drawing/2014/main" id="{743E5DA5-1B32-A018-DEE8-8C6E9E81B205}"/>
              </a:ext>
            </a:extLst>
          </p:cNvPr>
          <p:cNvSpPr>
            <a:spLocks noGrp="1"/>
          </p:cNvSpPr>
          <p:nvPr>
            <p:ph type="body" idx="1"/>
          </p:nvPr>
        </p:nvSpPr>
        <p:spPr/>
        <p:txBody>
          <a:bodyPr/>
          <a:lstStyle/>
          <a:p>
            <a:r>
              <a:rPr lang="en-US" dirty="0"/>
              <a:t>At this point, with a bit more study, and manufacturing facilities you might know enough to build the Apple I</a:t>
            </a:r>
          </a:p>
        </p:txBody>
      </p:sp>
    </p:spTree>
    <p:extLst>
      <p:ext uri="{BB962C8B-B14F-4D97-AF65-F5344CB8AC3E}">
        <p14:creationId xmlns:p14="http://schemas.microsoft.com/office/powerpoint/2010/main" val="412732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circuit board&#10;&#10;AI-generated content may be incorrect.">
            <a:extLst>
              <a:ext uri="{FF2B5EF4-FFF2-40B4-BE49-F238E27FC236}">
                <a16:creationId xmlns:a16="http://schemas.microsoft.com/office/drawing/2014/main" id="{AABF5A8B-CBB3-97ED-5DA9-6508D42E23F6}"/>
              </a:ext>
            </a:extLst>
          </p:cNvPr>
          <p:cNvPicPr>
            <a:picLocks noChangeAspect="1"/>
          </p:cNvPicPr>
          <p:nvPr/>
        </p:nvPicPr>
        <p:blipFill>
          <a:blip r:embed="rId2"/>
          <a:stretch>
            <a:fillRect/>
          </a:stretch>
        </p:blipFill>
        <p:spPr>
          <a:xfrm>
            <a:off x="448970" y="0"/>
            <a:ext cx="11934137" cy="6858000"/>
          </a:xfrm>
          <a:prstGeom prst="rect">
            <a:avLst/>
          </a:prstGeom>
        </p:spPr>
      </p:pic>
    </p:spTree>
    <p:extLst>
      <p:ext uri="{BB962C8B-B14F-4D97-AF65-F5344CB8AC3E}">
        <p14:creationId xmlns:p14="http://schemas.microsoft.com/office/powerpoint/2010/main" val="2886981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8D6F7-8172-DE1F-C191-64B2DDF14A58}"/>
              </a:ext>
            </a:extLst>
          </p:cNvPr>
          <p:cNvSpPr>
            <a:spLocks noGrp="1"/>
          </p:cNvSpPr>
          <p:nvPr>
            <p:ph type="title"/>
          </p:nvPr>
        </p:nvSpPr>
        <p:spPr/>
        <p:txBody>
          <a:bodyPr/>
          <a:lstStyle/>
          <a:p>
            <a:r>
              <a:rPr lang="en-US" dirty="0"/>
              <a:t>Apple Computer Processors over time</a:t>
            </a:r>
          </a:p>
        </p:txBody>
      </p:sp>
      <p:sp>
        <p:nvSpPr>
          <p:cNvPr id="3" name="Content Placeholder 2">
            <a:extLst>
              <a:ext uri="{FF2B5EF4-FFF2-40B4-BE49-F238E27FC236}">
                <a16:creationId xmlns:a16="http://schemas.microsoft.com/office/drawing/2014/main" id="{7309B715-268C-5D16-AA2B-1E8A2F525D3D}"/>
              </a:ext>
            </a:extLst>
          </p:cNvPr>
          <p:cNvSpPr>
            <a:spLocks noGrp="1"/>
          </p:cNvSpPr>
          <p:nvPr>
            <p:ph idx="1"/>
          </p:nvPr>
        </p:nvSpPr>
        <p:spPr>
          <a:xfrm>
            <a:off x="838200" y="1493949"/>
            <a:ext cx="10515600" cy="4683014"/>
          </a:xfrm>
        </p:spPr>
        <p:txBody>
          <a:bodyPr>
            <a:normAutofit fontScale="92500" lnSpcReduction="20000"/>
          </a:bodyPr>
          <a:lstStyle/>
          <a:p>
            <a:r>
              <a:rPr lang="en-US" dirty="0"/>
              <a:t>MOS 6502 – Apple I / Apple II – 1977 - 1993</a:t>
            </a:r>
          </a:p>
          <a:p>
            <a:r>
              <a:rPr lang="en-US" dirty="0"/>
              <a:t>Motorola MC68000 – Macintosh 1984-1994</a:t>
            </a:r>
          </a:p>
          <a:p>
            <a:r>
              <a:rPr lang="en-US" dirty="0"/>
              <a:t>ARM – Apple Newton - 1993</a:t>
            </a:r>
          </a:p>
          <a:p>
            <a:r>
              <a:rPr lang="en-US" dirty="0"/>
              <a:t>IBM PowerPC – Macintosh 1994 – 2006</a:t>
            </a:r>
          </a:p>
          <a:p>
            <a:r>
              <a:rPr lang="en-US" dirty="0"/>
              <a:t>Intel x86 – Macintosh (2006-2020)</a:t>
            </a:r>
          </a:p>
          <a:p>
            <a:r>
              <a:rPr lang="en-US" dirty="0"/>
              <a:t>Samsung ARM – iPhone (2007-2009)</a:t>
            </a:r>
          </a:p>
          <a:p>
            <a:r>
              <a:rPr lang="en-US" dirty="0"/>
              <a:t>Apple ARM – iPhone (2010-Present)</a:t>
            </a:r>
          </a:p>
          <a:p>
            <a:r>
              <a:rPr lang="en-US" dirty="0"/>
              <a:t>Apple ARM – Macintosh (2020-Present)</a:t>
            </a:r>
          </a:p>
          <a:p>
            <a:endParaRPr lang="en-US" dirty="0"/>
          </a:p>
          <a:p>
            <a:r>
              <a:rPr lang="en-US" dirty="0"/>
              <a:t>Apple currently redesigns their CPUs based on workload over time – Image Processing / Audio / Video / Gaming / Artificial Intelligence</a:t>
            </a:r>
          </a:p>
        </p:txBody>
      </p:sp>
    </p:spTree>
    <p:extLst>
      <p:ext uri="{BB962C8B-B14F-4D97-AF65-F5344CB8AC3E}">
        <p14:creationId xmlns:p14="http://schemas.microsoft.com/office/powerpoint/2010/main" val="3473849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5A4E9D-3CF6-1331-EB39-40E5FC6AC152}"/>
              </a:ext>
            </a:extLst>
          </p:cNvPr>
          <p:cNvSpPr>
            <a:spLocks noGrp="1"/>
          </p:cNvSpPr>
          <p:nvPr>
            <p:ph type="title"/>
          </p:nvPr>
        </p:nvSpPr>
        <p:spPr>
          <a:xfrm>
            <a:off x="572493" y="238539"/>
            <a:ext cx="11018520" cy="1434415"/>
          </a:xfrm>
        </p:spPr>
        <p:txBody>
          <a:bodyPr anchor="b">
            <a:normAutofit/>
          </a:bodyPr>
          <a:lstStyle/>
          <a:p>
            <a:r>
              <a:rPr lang="en-US" sz="5400"/>
              <a:t>Fun Aside – the 6502 influenced ARM</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86D86E-C07D-0508-90BC-03A31C37B3A2}"/>
              </a:ext>
            </a:extLst>
          </p:cNvPr>
          <p:cNvSpPr>
            <a:spLocks noGrp="1"/>
          </p:cNvSpPr>
          <p:nvPr>
            <p:ph idx="1"/>
          </p:nvPr>
        </p:nvSpPr>
        <p:spPr>
          <a:xfrm>
            <a:off x="572493" y="2071316"/>
            <a:ext cx="6713552" cy="4119172"/>
          </a:xfrm>
        </p:spPr>
        <p:txBody>
          <a:bodyPr anchor="t">
            <a:normAutofit/>
          </a:bodyPr>
          <a:lstStyle/>
          <a:p>
            <a:r>
              <a:rPr lang="en-US" sz="2200" dirty="0"/>
              <a:t>Acorn's 6502-based BBC Micros</a:t>
            </a:r>
          </a:p>
          <a:p>
            <a:r>
              <a:rPr lang="en-US" sz="2200" dirty="0"/>
              <a:t>The ARM designers were 6502 experts</a:t>
            </a:r>
          </a:p>
          <a:p>
            <a:r>
              <a:rPr lang="en-US" sz="2200" dirty="0"/>
              <a:t>The BBC Micro was used to build and simulate the ARM design</a:t>
            </a:r>
          </a:p>
          <a:p>
            <a:r>
              <a:rPr lang="en-US" sz="2200" dirty="0"/>
              <a:t>ARM1 had ~25,000 transistors</a:t>
            </a:r>
          </a:p>
          <a:p>
            <a:endParaRPr lang="en-US" sz="2200" dirty="0"/>
          </a:p>
          <a:p>
            <a:r>
              <a:rPr lang="en-US" sz="2200" dirty="0"/>
              <a:t>AI: Describe the historical connection between the 6502, ARM, and Raspberry Pi</a:t>
            </a:r>
          </a:p>
        </p:txBody>
      </p:sp>
      <p:pic>
        <p:nvPicPr>
          <p:cNvPr id="7" name="Picture 6" descr="Sophie Wilson pointing at a large poster of the circuit lauour of an ARM processor.">
            <a:extLst>
              <a:ext uri="{FF2B5EF4-FFF2-40B4-BE49-F238E27FC236}">
                <a16:creationId xmlns:a16="http://schemas.microsoft.com/office/drawing/2014/main" id="{9DA2D4B2-A5F1-AFD9-CA44-DFEA761DC39C}"/>
              </a:ext>
            </a:extLst>
          </p:cNvPr>
          <p:cNvPicPr>
            <a:picLocks noChangeAspect="1"/>
          </p:cNvPicPr>
          <p:nvPr/>
        </p:nvPicPr>
        <p:blipFill>
          <a:blip r:embed="rId2"/>
          <a:srcRect l="21351" r="4" b="4"/>
          <a:stretch>
            <a:fillRect/>
          </a:stretch>
        </p:blipFill>
        <p:spPr>
          <a:xfrm>
            <a:off x="7858538" y="2075688"/>
            <a:ext cx="3450998" cy="3587116"/>
          </a:xfrm>
          <a:prstGeom prst="rect">
            <a:avLst/>
          </a:prstGeom>
        </p:spPr>
      </p:pic>
      <p:sp>
        <p:nvSpPr>
          <p:cNvPr id="9" name="TextBox 8">
            <a:extLst>
              <a:ext uri="{FF2B5EF4-FFF2-40B4-BE49-F238E27FC236}">
                <a16:creationId xmlns:a16="http://schemas.microsoft.com/office/drawing/2014/main" id="{D4A87130-7E5E-0231-6AD5-CC0684B8CAA1}"/>
              </a:ext>
            </a:extLst>
          </p:cNvPr>
          <p:cNvSpPr txBox="1"/>
          <p:nvPr/>
        </p:nvSpPr>
        <p:spPr>
          <a:xfrm>
            <a:off x="5793983" y="233458"/>
            <a:ext cx="6096000" cy="369332"/>
          </a:xfrm>
          <a:prstGeom prst="rect">
            <a:avLst/>
          </a:prstGeom>
          <a:noFill/>
        </p:spPr>
        <p:txBody>
          <a:bodyPr wrap="square">
            <a:spAutoFit/>
          </a:bodyPr>
          <a:lstStyle/>
          <a:p>
            <a:pPr algn="r">
              <a:spcAft>
                <a:spcPts val="600"/>
              </a:spcAft>
            </a:pPr>
            <a:r>
              <a:rPr lang="en-US" dirty="0"/>
              <a:t>https://</a:t>
            </a:r>
            <a:r>
              <a:rPr lang="en-US" dirty="0" err="1"/>
              <a:t>en.wikipedia.org</a:t>
            </a:r>
            <a:r>
              <a:rPr lang="en-US" dirty="0"/>
              <a:t>/wiki/</a:t>
            </a:r>
            <a:r>
              <a:rPr lang="en-US" dirty="0" err="1"/>
              <a:t>Sophie_Wilson</a:t>
            </a:r>
            <a:endParaRPr lang="en-US" dirty="0"/>
          </a:p>
        </p:txBody>
      </p:sp>
    </p:spTree>
    <p:extLst>
      <p:ext uri="{BB962C8B-B14F-4D97-AF65-F5344CB8AC3E}">
        <p14:creationId xmlns:p14="http://schemas.microsoft.com/office/powerpoint/2010/main" val="38503617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Fetch-Decode-Execute (a.k.a. Fetch-Execute-Cycle)</a:t>
            </a:r>
          </a:p>
          <a:p>
            <a:r>
              <a:rPr lang="en-US" dirty="0"/>
              <a:t>Look at the Intel x86 and ARM processor families</a:t>
            </a:r>
          </a:p>
          <a:p>
            <a:r>
              <a:rPr lang="en-US" dirty="0"/>
              <a:t>Explored the CDC6504 architecture, instruction set, assembly and machine languages</a:t>
            </a:r>
          </a:p>
          <a:p>
            <a:r>
              <a:rPr lang="en-US" dirty="0"/>
              <a:t>Explored an increasing use of in-browser emulators for games and other applications</a:t>
            </a:r>
          </a:p>
          <a:p>
            <a:r>
              <a:rPr lang="en-US" dirty="0"/>
              <a:t>Web Assembly (WASM)</a:t>
            </a:r>
          </a:p>
          <a:p>
            <a:r>
              <a:rPr lang="en-US" dirty="0"/>
              <a:t>CPU Evolution over time</a:t>
            </a:r>
          </a:p>
        </p:txBody>
      </p:sp>
    </p:spTree>
    <p:extLst>
      <p:ext uri="{BB962C8B-B14F-4D97-AF65-F5344CB8AC3E}">
        <p14:creationId xmlns:p14="http://schemas.microsoft.com/office/powerpoint/2010/main" val="26972385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7966-73D5-48AB-66D7-BA6947BD8A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7983-77C6-A734-4A3F-B32D4109A091}"/>
              </a:ext>
            </a:extLst>
          </p:cNvPr>
          <p:cNvSpPr>
            <a:spLocks noGrp="1"/>
          </p:cNvSpPr>
          <p:nvPr>
            <p:ph type="title"/>
          </p:nvPr>
        </p:nvSpPr>
        <p:spPr/>
        <p:txBody>
          <a:bodyPr/>
          <a:lstStyle/>
          <a:p>
            <a:r>
              <a:rPr lang="en-US" dirty="0"/>
              <a:t>Recall Base-2</a:t>
            </a:r>
          </a:p>
        </p:txBody>
      </p:sp>
      <p:sp>
        <p:nvSpPr>
          <p:cNvPr id="3" name="Content Placeholder 2">
            <a:extLst>
              <a:ext uri="{FF2B5EF4-FFF2-40B4-BE49-F238E27FC236}">
                <a16:creationId xmlns:a16="http://schemas.microsoft.com/office/drawing/2014/main" id="{F87E1887-5CB5-64BF-36B8-30C63D9E461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F390FAEB-718D-1BBE-29C8-65B4136C4B90}"/>
              </a:ext>
            </a:extLst>
          </p:cNvPr>
          <p:cNvGraphicFramePr>
            <a:graphicFrameLocks noGrp="1"/>
          </p:cNvGraphicFramePr>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9EDD853F-4F6E-2828-C9CF-E25E38F37989}"/>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5B5E2130-07ED-0B98-6175-72AFA9836875}"/>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1642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0BC2-5363-3376-8C44-0553183A93CD}"/>
              </a:ext>
            </a:extLst>
          </p:cNvPr>
          <p:cNvSpPr>
            <a:spLocks noGrp="1"/>
          </p:cNvSpPr>
          <p:nvPr>
            <p:ph type="title"/>
          </p:nvPr>
        </p:nvSpPr>
        <p:spPr>
          <a:xfrm>
            <a:off x="838200" y="365125"/>
            <a:ext cx="5897451" cy="1325563"/>
          </a:xfrm>
        </p:spPr>
        <p:txBody>
          <a:bodyPr/>
          <a:lstStyle/>
          <a:p>
            <a:r>
              <a:rPr lang="en-US" dirty="0"/>
              <a:t>The first problem with Base-16</a:t>
            </a:r>
          </a:p>
        </p:txBody>
      </p:sp>
      <p:sp>
        <p:nvSpPr>
          <p:cNvPr id="3" name="Content Placeholder 2">
            <a:extLst>
              <a:ext uri="{FF2B5EF4-FFF2-40B4-BE49-F238E27FC236}">
                <a16:creationId xmlns:a16="http://schemas.microsoft.com/office/drawing/2014/main" id="{DD41EF8B-F30C-E4B4-A3EE-252E5F4E12AE}"/>
              </a:ext>
            </a:extLst>
          </p:cNvPr>
          <p:cNvSpPr>
            <a:spLocks noGrp="1"/>
          </p:cNvSpPr>
          <p:nvPr>
            <p:ph idx="1"/>
          </p:nvPr>
        </p:nvSpPr>
        <p:spPr>
          <a:xfrm>
            <a:off x="838200" y="1825625"/>
            <a:ext cx="4970172" cy="4351338"/>
          </a:xfrm>
        </p:spPr>
        <p:txBody>
          <a:bodyPr>
            <a:normAutofit/>
          </a:bodyPr>
          <a:lstStyle/>
          <a:p>
            <a:r>
              <a:rPr lang="en-US" dirty="0"/>
              <a:t>We only have 0-9 and we need to be able to represent 0-15 in a single base-16 digit</a:t>
            </a:r>
          </a:p>
          <a:p>
            <a:r>
              <a:rPr lang="en-US" dirty="0"/>
              <a:t>Thankfully we have emoji's</a:t>
            </a:r>
          </a:p>
          <a:p>
            <a:pPr lvl="1"/>
            <a:r>
              <a:rPr lang="en-US" dirty="0"/>
              <a:t>10  </a:t>
            </a:r>
            <a:r>
              <a:rPr lang="en-US" sz="2400" b="1" dirty="0"/>
              <a:t>✊</a:t>
            </a:r>
            <a:endParaRPr lang="en-US" dirty="0"/>
          </a:p>
          <a:p>
            <a:pPr lvl="1"/>
            <a:r>
              <a:rPr lang="en-US" dirty="0"/>
              <a:t>11  </a:t>
            </a:r>
            <a:r>
              <a:rPr lang="en-US" sz="2400" dirty="0"/>
              <a:t>☝️</a:t>
            </a:r>
            <a:endParaRPr lang="en-US" dirty="0"/>
          </a:p>
          <a:p>
            <a:pPr lvl="1"/>
            <a:r>
              <a:rPr lang="en-US" dirty="0"/>
              <a:t>12  </a:t>
            </a:r>
            <a:r>
              <a:rPr lang="en-US" sz="2400" dirty="0"/>
              <a:t>✌️</a:t>
            </a:r>
            <a:endParaRPr lang="en-US" dirty="0"/>
          </a:p>
          <a:p>
            <a:pPr lvl="1"/>
            <a:r>
              <a:rPr lang="en-US" dirty="0"/>
              <a:t>13   </a:t>
            </a:r>
            <a:r>
              <a:rPr lang="en-US" sz="2400" dirty="0"/>
              <a:t>🤟  (also Rock on!)</a:t>
            </a:r>
            <a:endParaRPr lang="en-US" dirty="0"/>
          </a:p>
          <a:p>
            <a:pPr lvl="1"/>
            <a:r>
              <a:rPr lang="en-US" dirty="0"/>
              <a:t>14  </a:t>
            </a:r>
            <a:r>
              <a:rPr lang="en-US" sz="2400" dirty="0"/>
              <a:t>🍀</a:t>
            </a:r>
            <a:endParaRPr lang="en-US" dirty="0"/>
          </a:p>
          <a:p>
            <a:pPr lvl="1"/>
            <a:r>
              <a:rPr lang="en-US" dirty="0"/>
              <a:t>15  </a:t>
            </a:r>
            <a:r>
              <a:rPr lang="en-US" sz="2400" b="1" dirty="0"/>
              <a:t>🖐</a:t>
            </a:r>
            <a:endParaRPr lang="en-US" dirty="0"/>
          </a:p>
        </p:txBody>
      </p:sp>
      <p:graphicFrame>
        <p:nvGraphicFramePr>
          <p:cNvPr id="5" name="Table 4">
            <a:extLst>
              <a:ext uri="{FF2B5EF4-FFF2-40B4-BE49-F238E27FC236}">
                <a16:creationId xmlns:a16="http://schemas.microsoft.com/office/drawing/2014/main" id="{F000C370-8C19-EAC0-F884-5F5784CDA23B}"/>
              </a:ext>
            </a:extLst>
          </p:cNvPr>
          <p:cNvGraphicFramePr>
            <a:graphicFrameLocks noGrp="1"/>
          </p:cNvGraphicFramePr>
          <p:nvPr>
            <p:extLst>
              <p:ext uri="{D42A27DB-BD31-4B8C-83A1-F6EECF244321}">
                <p14:modId xmlns:p14="http://schemas.microsoft.com/office/powerpoint/2010/main" val="2879825290"/>
              </p:ext>
            </p:extLst>
          </p:nvPr>
        </p:nvGraphicFramePr>
        <p:xfrm>
          <a:off x="7328079" y="365125"/>
          <a:ext cx="3657600" cy="5923000"/>
        </p:xfrm>
        <a:graphic>
          <a:graphicData uri="http://schemas.openxmlformats.org/drawingml/2006/table">
            <a:tbl>
              <a:tblPr firstRow="1" bandRow="1">
                <a:tableStyleId>{5C22544A-7EE6-4342-B048-85BDC9FD1C3A}</a:tableStyleId>
              </a:tblPr>
              <a:tblGrid>
                <a:gridCol w="1344136">
                  <a:extLst>
                    <a:ext uri="{9D8B030D-6E8A-4147-A177-3AD203B41FA5}">
                      <a16:colId xmlns:a16="http://schemas.microsoft.com/office/drawing/2014/main" val="4055137666"/>
                    </a:ext>
                  </a:extLst>
                </a:gridCol>
                <a:gridCol w="1124421">
                  <a:extLst>
                    <a:ext uri="{9D8B030D-6E8A-4147-A177-3AD203B41FA5}">
                      <a16:colId xmlns:a16="http://schemas.microsoft.com/office/drawing/2014/main" val="4140446323"/>
                    </a:ext>
                  </a:extLst>
                </a:gridCol>
                <a:gridCol w="1189043">
                  <a:extLst>
                    <a:ext uri="{9D8B030D-6E8A-4147-A177-3AD203B41FA5}">
                      <a16:colId xmlns:a16="http://schemas.microsoft.com/office/drawing/2014/main" val="1881360238"/>
                    </a:ext>
                  </a:extLst>
                </a:gridCol>
              </a:tblGrid>
              <a:tr h="345032">
                <a:tc>
                  <a:txBody>
                    <a:bodyPr/>
                    <a:lstStyle/>
                    <a:p>
                      <a:pPr algn="ctr"/>
                      <a:r>
                        <a:rPr lang="en-US" sz="1600" dirty="0"/>
                        <a:t>Base-10</a:t>
                      </a:r>
                    </a:p>
                  </a:txBody>
                  <a:tcPr marL="91763" marR="91763" marT="45882" marB="45882"/>
                </a:tc>
                <a:tc>
                  <a:txBody>
                    <a:bodyPr/>
                    <a:lstStyle/>
                    <a:p>
                      <a:pPr algn="ctr"/>
                      <a:r>
                        <a:rPr lang="en-US" sz="1600" dirty="0"/>
                        <a:t>Base-2</a:t>
                      </a:r>
                    </a:p>
                  </a:txBody>
                  <a:tcPr marL="91763" marR="91763" marT="45882" marB="45882"/>
                </a:tc>
                <a:tc>
                  <a:txBody>
                    <a:bodyPr/>
                    <a:lstStyle/>
                    <a:p>
                      <a:pPr algn="ctr"/>
                      <a:r>
                        <a:rPr lang="en-US" sz="1600" dirty="0"/>
                        <a:t>Base-16</a:t>
                      </a:r>
                    </a:p>
                  </a:txBody>
                  <a:tcPr marL="91763" marR="91763" marT="45882" marB="45882"/>
                </a:tc>
                <a:extLst>
                  <a:ext uri="{0D108BD9-81ED-4DB2-BD59-A6C34878D82A}">
                    <a16:rowId xmlns:a16="http://schemas.microsoft.com/office/drawing/2014/main" val="103214958"/>
                  </a:ext>
                </a:extLst>
              </a:tr>
              <a:tr h="345032">
                <a:tc>
                  <a:txBody>
                    <a:bodyPr/>
                    <a:lstStyle/>
                    <a:p>
                      <a:pPr algn="ctr"/>
                      <a:r>
                        <a:rPr lang="en-US" sz="1600" dirty="0"/>
                        <a:t>0</a:t>
                      </a:r>
                    </a:p>
                  </a:txBody>
                  <a:tcPr marL="91763" marR="91763" marT="45882" marB="45882"/>
                </a:tc>
                <a:tc>
                  <a:txBody>
                    <a:bodyPr/>
                    <a:lstStyle/>
                    <a:p>
                      <a:pPr algn="r"/>
                      <a:r>
                        <a:rPr lang="en-US" sz="1600" dirty="0"/>
                        <a:t>0</a:t>
                      </a:r>
                    </a:p>
                  </a:txBody>
                  <a:tcPr marL="91763" marR="91763" marT="45882" marB="45882"/>
                </a:tc>
                <a:tc>
                  <a:txBody>
                    <a:bodyPr/>
                    <a:lstStyle/>
                    <a:p>
                      <a:pPr algn="r"/>
                      <a:r>
                        <a:rPr lang="en-US" sz="1600" dirty="0"/>
                        <a:t>0</a:t>
                      </a:r>
                    </a:p>
                  </a:txBody>
                  <a:tcPr marL="91763" marR="91763" marT="45882" marB="45882"/>
                </a:tc>
                <a:extLst>
                  <a:ext uri="{0D108BD9-81ED-4DB2-BD59-A6C34878D82A}">
                    <a16:rowId xmlns:a16="http://schemas.microsoft.com/office/drawing/2014/main" val="108602342"/>
                  </a:ext>
                </a:extLst>
              </a:tr>
              <a:tr h="345032">
                <a:tc>
                  <a:txBody>
                    <a:bodyPr/>
                    <a:lstStyle/>
                    <a:p>
                      <a:pPr algn="ctr"/>
                      <a:r>
                        <a:rPr lang="en-US" sz="1600" dirty="0"/>
                        <a:t>1</a:t>
                      </a:r>
                    </a:p>
                  </a:txBody>
                  <a:tcPr marL="91763" marR="91763" marT="45882" marB="45882"/>
                </a:tc>
                <a:tc>
                  <a:txBody>
                    <a:bodyPr/>
                    <a:lstStyle/>
                    <a:p>
                      <a:pPr algn="r"/>
                      <a:r>
                        <a:rPr lang="en-US" sz="1600" dirty="0"/>
                        <a:t>1</a:t>
                      </a:r>
                    </a:p>
                  </a:txBody>
                  <a:tcPr marL="91763" marR="91763" marT="45882" marB="45882"/>
                </a:tc>
                <a:tc>
                  <a:txBody>
                    <a:bodyPr/>
                    <a:lstStyle/>
                    <a:p>
                      <a:pPr algn="r"/>
                      <a:r>
                        <a:rPr lang="en-US" sz="1600" dirty="0"/>
                        <a:t>1</a:t>
                      </a:r>
                    </a:p>
                  </a:txBody>
                  <a:tcPr marL="91763" marR="91763" marT="45882" marB="45882"/>
                </a:tc>
                <a:extLst>
                  <a:ext uri="{0D108BD9-81ED-4DB2-BD59-A6C34878D82A}">
                    <a16:rowId xmlns:a16="http://schemas.microsoft.com/office/drawing/2014/main" val="1368952813"/>
                  </a:ext>
                </a:extLst>
              </a:tr>
              <a:tr h="345032">
                <a:tc>
                  <a:txBody>
                    <a:bodyPr/>
                    <a:lstStyle/>
                    <a:p>
                      <a:pPr algn="ctr"/>
                      <a:r>
                        <a:rPr lang="en-US" sz="1600" dirty="0"/>
                        <a:t>2</a:t>
                      </a:r>
                    </a:p>
                  </a:txBody>
                  <a:tcPr marL="91763" marR="91763" marT="45882" marB="45882"/>
                </a:tc>
                <a:tc>
                  <a:txBody>
                    <a:bodyPr/>
                    <a:lstStyle/>
                    <a:p>
                      <a:pPr algn="r"/>
                      <a:r>
                        <a:rPr lang="en-US" sz="1600" dirty="0"/>
                        <a:t>10</a:t>
                      </a:r>
                    </a:p>
                  </a:txBody>
                  <a:tcPr marL="91763" marR="91763" marT="45882" marB="45882"/>
                </a:tc>
                <a:tc>
                  <a:txBody>
                    <a:bodyPr/>
                    <a:lstStyle/>
                    <a:p>
                      <a:pPr algn="r"/>
                      <a:r>
                        <a:rPr lang="en-US" sz="1600" dirty="0"/>
                        <a:t>2</a:t>
                      </a:r>
                    </a:p>
                  </a:txBody>
                  <a:tcPr marL="91763" marR="91763" marT="45882" marB="45882"/>
                </a:tc>
                <a:extLst>
                  <a:ext uri="{0D108BD9-81ED-4DB2-BD59-A6C34878D82A}">
                    <a16:rowId xmlns:a16="http://schemas.microsoft.com/office/drawing/2014/main" val="3575090032"/>
                  </a:ext>
                </a:extLst>
              </a:tr>
              <a:tr h="345032">
                <a:tc>
                  <a:txBody>
                    <a:bodyPr/>
                    <a:lstStyle/>
                    <a:p>
                      <a:pPr algn="ctr"/>
                      <a:r>
                        <a:rPr lang="en-US" sz="1600" dirty="0"/>
                        <a:t>3</a:t>
                      </a:r>
                    </a:p>
                  </a:txBody>
                  <a:tcPr marL="91763" marR="91763" marT="45882" marB="45882"/>
                </a:tc>
                <a:tc>
                  <a:txBody>
                    <a:bodyPr/>
                    <a:lstStyle/>
                    <a:p>
                      <a:pPr algn="r"/>
                      <a:r>
                        <a:rPr lang="en-US" sz="1600" dirty="0"/>
                        <a:t>11</a:t>
                      </a:r>
                    </a:p>
                  </a:txBody>
                  <a:tcPr marL="91763" marR="91763" marT="45882" marB="45882"/>
                </a:tc>
                <a:tc>
                  <a:txBody>
                    <a:bodyPr/>
                    <a:lstStyle/>
                    <a:p>
                      <a:pPr algn="r"/>
                      <a:r>
                        <a:rPr lang="en-US" sz="1600" dirty="0"/>
                        <a:t>3</a:t>
                      </a:r>
                    </a:p>
                  </a:txBody>
                  <a:tcPr marL="91763" marR="91763" marT="45882" marB="45882"/>
                </a:tc>
                <a:extLst>
                  <a:ext uri="{0D108BD9-81ED-4DB2-BD59-A6C34878D82A}">
                    <a16:rowId xmlns:a16="http://schemas.microsoft.com/office/drawing/2014/main" val="1964645491"/>
                  </a:ext>
                </a:extLst>
              </a:tr>
              <a:tr h="345032">
                <a:tc>
                  <a:txBody>
                    <a:bodyPr/>
                    <a:lstStyle/>
                    <a:p>
                      <a:pPr algn="ctr"/>
                      <a:r>
                        <a:rPr lang="en-US" sz="1600" dirty="0"/>
                        <a:t>4</a:t>
                      </a:r>
                    </a:p>
                  </a:txBody>
                  <a:tcPr marL="91763" marR="91763" marT="45882" marB="45882"/>
                </a:tc>
                <a:tc>
                  <a:txBody>
                    <a:bodyPr/>
                    <a:lstStyle/>
                    <a:p>
                      <a:pPr algn="r"/>
                      <a:r>
                        <a:rPr lang="en-US" sz="1600" dirty="0"/>
                        <a:t>100</a:t>
                      </a:r>
                    </a:p>
                  </a:txBody>
                  <a:tcPr marL="91763" marR="91763" marT="45882" marB="45882"/>
                </a:tc>
                <a:tc>
                  <a:txBody>
                    <a:bodyPr/>
                    <a:lstStyle/>
                    <a:p>
                      <a:pPr algn="r"/>
                      <a:r>
                        <a:rPr lang="en-US" sz="1600" dirty="0"/>
                        <a:t>4</a:t>
                      </a:r>
                    </a:p>
                  </a:txBody>
                  <a:tcPr marL="91763" marR="91763" marT="45882" marB="45882"/>
                </a:tc>
                <a:extLst>
                  <a:ext uri="{0D108BD9-81ED-4DB2-BD59-A6C34878D82A}">
                    <a16:rowId xmlns:a16="http://schemas.microsoft.com/office/drawing/2014/main" val="666217044"/>
                  </a:ext>
                </a:extLst>
              </a:tr>
              <a:tr h="345032">
                <a:tc>
                  <a:txBody>
                    <a:bodyPr/>
                    <a:lstStyle/>
                    <a:p>
                      <a:pPr algn="ctr"/>
                      <a:r>
                        <a:rPr lang="en-US" sz="1600" dirty="0"/>
                        <a:t>5</a:t>
                      </a:r>
                    </a:p>
                  </a:txBody>
                  <a:tcPr marL="91763" marR="91763" marT="45882" marB="45882"/>
                </a:tc>
                <a:tc>
                  <a:txBody>
                    <a:bodyPr/>
                    <a:lstStyle/>
                    <a:p>
                      <a:pPr algn="r"/>
                      <a:r>
                        <a:rPr lang="en-US" sz="1600" dirty="0"/>
                        <a:t>101</a:t>
                      </a:r>
                    </a:p>
                  </a:txBody>
                  <a:tcPr marL="91763" marR="91763" marT="45882" marB="45882"/>
                </a:tc>
                <a:tc>
                  <a:txBody>
                    <a:bodyPr/>
                    <a:lstStyle/>
                    <a:p>
                      <a:pPr algn="r"/>
                      <a:r>
                        <a:rPr lang="en-US" sz="1600" dirty="0"/>
                        <a:t>5</a:t>
                      </a:r>
                    </a:p>
                  </a:txBody>
                  <a:tcPr marL="91763" marR="91763" marT="45882" marB="45882"/>
                </a:tc>
                <a:extLst>
                  <a:ext uri="{0D108BD9-81ED-4DB2-BD59-A6C34878D82A}">
                    <a16:rowId xmlns:a16="http://schemas.microsoft.com/office/drawing/2014/main" val="3449256025"/>
                  </a:ext>
                </a:extLst>
              </a:tr>
              <a:tr h="345032">
                <a:tc>
                  <a:txBody>
                    <a:bodyPr/>
                    <a:lstStyle/>
                    <a:p>
                      <a:pPr algn="ctr"/>
                      <a:r>
                        <a:rPr lang="en-US" sz="1600" dirty="0"/>
                        <a:t>6</a:t>
                      </a:r>
                    </a:p>
                  </a:txBody>
                  <a:tcPr marL="91763" marR="91763" marT="45882" marB="45882"/>
                </a:tc>
                <a:tc>
                  <a:txBody>
                    <a:bodyPr/>
                    <a:lstStyle/>
                    <a:p>
                      <a:pPr algn="r"/>
                      <a:r>
                        <a:rPr lang="en-US" sz="1600" dirty="0"/>
                        <a:t>110</a:t>
                      </a:r>
                    </a:p>
                  </a:txBody>
                  <a:tcPr marL="91763" marR="91763" marT="45882" marB="45882"/>
                </a:tc>
                <a:tc>
                  <a:txBody>
                    <a:bodyPr/>
                    <a:lstStyle/>
                    <a:p>
                      <a:pPr algn="r"/>
                      <a:r>
                        <a:rPr lang="en-US" sz="1600" dirty="0"/>
                        <a:t>6</a:t>
                      </a:r>
                    </a:p>
                  </a:txBody>
                  <a:tcPr marL="91763" marR="91763" marT="45882" marB="45882"/>
                </a:tc>
                <a:extLst>
                  <a:ext uri="{0D108BD9-81ED-4DB2-BD59-A6C34878D82A}">
                    <a16:rowId xmlns:a16="http://schemas.microsoft.com/office/drawing/2014/main" val="3065913957"/>
                  </a:ext>
                </a:extLst>
              </a:tr>
              <a:tr h="345032">
                <a:tc>
                  <a:txBody>
                    <a:bodyPr/>
                    <a:lstStyle/>
                    <a:p>
                      <a:pPr algn="ctr"/>
                      <a:r>
                        <a:rPr lang="en-US" sz="1600" dirty="0"/>
                        <a:t>7</a:t>
                      </a:r>
                    </a:p>
                  </a:txBody>
                  <a:tcPr marL="91763" marR="91763" marT="45882" marB="45882"/>
                </a:tc>
                <a:tc>
                  <a:txBody>
                    <a:bodyPr/>
                    <a:lstStyle/>
                    <a:p>
                      <a:pPr algn="r"/>
                      <a:r>
                        <a:rPr lang="en-US" sz="1600" dirty="0"/>
                        <a:t>111</a:t>
                      </a:r>
                    </a:p>
                  </a:txBody>
                  <a:tcPr marL="91763" marR="91763" marT="45882" marB="45882"/>
                </a:tc>
                <a:tc>
                  <a:txBody>
                    <a:bodyPr/>
                    <a:lstStyle/>
                    <a:p>
                      <a:pPr algn="r"/>
                      <a:r>
                        <a:rPr lang="en-US" sz="1600" dirty="0"/>
                        <a:t>7</a:t>
                      </a:r>
                    </a:p>
                  </a:txBody>
                  <a:tcPr marL="91763" marR="91763" marT="45882" marB="45882"/>
                </a:tc>
                <a:extLst>
                  <a:ext uri="{0D108BD9-81ED-4DB2-BD59-A6C34878D82A}">
                    <a16:rowId xmlns:a16="http://schemas.microsoft.com/office/drawing/2014/main" val="1505655220"/>
                  </a:ext>
                </a:extLst>
              </a:tr>
              <a:tr h="345032">
                <a:tc>
                  <a:txBody>
                    <a:bodyPr/>
                    <a:lstStyle/>
                    <a:p>
                      <a:pPr algn="ctr"/>
                      <a:r>
                        <a:rPr lang="en-US" sz="1600" dirty="0"/>
                        <a:t>8</a:t>
                      </a:r>
                    </a:p>
                  </a:txBody>
                  <a:tcPr marL="91763" marR="91763" marT="45882" marB="45882"/>
                </a:tc>
                <a:tc>
                  <a:txBody>
                    <a:bodyPr/>
                    <a:lstStyle/>
                    <a:p>
                      <a:pPr algn="r"/>
                      <a:r>
                        <a:rPr lang="en-US" sz="1600" dirty="0"/>
                        <a:t>1000</a:t>
                      </a:r>
                    </a:p>
                  </a:txBody>
                  <a:tcPr marL="91763" marR="91763" marT="45882" marB="45882"/>
                </a:tc>
                <a:tc>
                  <a:txBody>
                    <a:bodyPr/>
                    <a:lstStyle/>
                    <a:p>
                      <a:pPr algn="r"/>
                      <a:r>
                        <a:rPr lang="en-US" sz="1600" dirty="0"/>
                        <a:t>8</a:t>
                      </a:r>
                    </a:p>
                  </a:txBody>
                  <a:tcPr marL="91763" marR="91763" marT="45882" marB="45882"/>
                </a:tc>
                <a:extLst>
                  <a:ext uri="{0D108BD9-81ED-4DB2-BD59-A6C34878D82A}">
                    <a16:rowId xmlns:a16="http://schemas.microsoft.com/office/drawing/2014/main" val="823583745"/>
                  </a:ext>
                </a:extLst>
              </a:tr>
              <a:tr h="345032">
                <a:tc>
                  <a:txBody>
                    <a:bodyPr/>
                    <a:lstStyle/>
                    <a:p>
                      <a:pPr algn="ctr"/>
                      <a:r>
                        <a:rPr lang="en-US" sz="1600" dirty="0"/>
                        <a:t>9</a:t>
                      </a:r>
                    </a:p>
                  </a:txBody>
                  <a:tcPr marL="91763" marR="91763" marT="45882" marB="45882"/>
                </a:tc>
                <a:tc>
                  <a:txBody>
                    <a:bodyPr/>
                    <a:lstStyle/>
                    <a:p>
                      <a:pPr algn="r"/>
                      <a:r>
                        <a:rPr lang="en-US" sz="1600" dirty="0"/>
                        <a:t>1001</a:t>
                      </a:r>
                    </a:p>
                  </a:txBody>
                  <a:tcPr marL="91763" marR="91763" marT="45882" marB="45882"/>
                </a:tc>
                <a:tc>
                  <a:txBody>
                    <a:bodyPr/>
                    <a:lstStyle/>
                    <a:p>
                      <a:pPr algn="r"/>
                      <a:r>
                        <a:rPr lang="en-US" sz="1600" dirty="0"/>
                        <a:t>9</a:t>
                      </a:r>
                    </a:p>
                  </a:txBody>
                  <a:tcPr marL="91763" marR="91763" marT="45882" marB="45882"/>
                </a:tc>
                <a:extLst>
                  <a:ext uri="{0D108BD9-81ED-4DB2-BD59-A6C34878D82A}">
                    <a16:rowId xmlns:a16="http://schemas.microsoft.com/office/drawing/2014/main" val="170267418"/>
                  </a:ext>
                </a:extLst>
              </a:tr>
              <a:tr h="345032">
                <a:tc>
                  <a:txBody>
                    <a:bodyPr/>
                    <a:lstStyle/>
                    <a:p>
                      <a:pPr algn="ctr"/>
                      <a:r>
                        <a:rPr lang="en-US" sz="1600" dirty="0"/>
                        <a:t>10</a:t>
                      </a:r>
                    </a:p>
                  </a:txBody>
                  <a:tcPr marL="91763" marR="91763" marT="45882" marB="45882"/>
                </a:tc>
                <a:tc>
                  <a:txBody>
                    <a:bodyPr/>
                    <a:lstStyle/>
                    <a:p>
                      <a:pPr algn="r"/>
                      <a:r>
                        <a:rPr lang="en-US" sz="1600" dirty="0"/>
                        <a:t>1010</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45467503"/>
                  </a:ext>
                </a:extLst>
              </a:tr>
              <a:tr h="373760">
                <a:tc>
                  <a:txBody>
                    <a:bodyPr/>
                    <a:lstStyle/>
                    <a:p>
                      <a:pPr algn="ctr"/>
                      <a:r>
                        <a:rPr lang="en-US" sz="1600" dirty="0"/>
                        <a:t>11</a:t>
                      </a:r>
                    </a:p>
                  </a:txBody>
                  <a:tcPr marL="91763" marR="91763" marT="45882" marB="45882"/>
                </a:tc>
                <a:tc>
                  <a:txBody>
                    <a:bodyPr/>
                    <a:lstStyle/>
                    <a:p>
                      <a:pPr algn="r"/>
                      <a:r>
                        <a:rPr lang="en-US" sz="1600" dirty="0"/>
                        <a:t>1011</a:t>
                      </a:r>
                    </a:p>
                  </a:txBody>
                  <a:tcPr marL="91763" marR="91763" marT="45882" marB="45882"/>
                </a:tc>
                <a:tc>
                  <a:txBody>
                    <a:bodyPr/>
                    <a:lstStyle/>
                    <a:p>
                      <a:pPr algn="r"/>
                      <a:r>
                        <a:rPr lang="en-US" sz="1600" dirty="0"/>
                        <a:t> </a:t>
                      </a:r>
                      <a:r>
                        <a:rPr lang="en-US" sz="1800" dirty="0"/>
                        <a:t>☝️</a:t>
                      </a:r>
                      <a:endParaRPr lang="en-US" sz="1600" dirty="0"/>
                    </a:p>
                  </a:txBody>
                  <a:tcPr marL="91763" marR="91763" marT="45882" marB="45882"/>
                </a:tc>
                <a:extLst>
                  <a:ext uri="{0D108BD9-81ED-4DB2-BD59-A6C34878D82A}">
                    <a16:rowId xmlns:a16="http://schemas.microsoft.com/office/drawing/2014/main" val="2538605350"/>
                  </a:ext>
                </a:extLst>
              </a:tr>
              <a:tr h="373760">
                <a:tc>
                  <a:txBody>
                    <a:bodyPr/>
                    <a:lstStyle/>
                    <a:p>
                      <a:pPr algn="ctr"/>
                      <a:r>
                        <a:rPr lang="en-US" sz="1600" dirty="0"/>
                        <a:t>12</a:t>
                      </a:r>
                    </a:p>
                  </a:txBody>
                  <a:tcPr marL="91763" marR="91763" marT="45882" marB="45882"/>
                </a:tc>
                <a:tc>
                  <a:txBody>
                    <a:bodyPr/>
                    <a:lstStyle/>
                    <a:p>
                      <a:pPr algn="r"/>
                      <a:r>
                        <a:rPr lang="en-US" sz="1600" dirty="0"/>
                        <a:t>1100</a:t>
                      </a:r>
                    </a:p>
                  </a:txBody>
                  <a:tcPr marL="91763" marR="91763" marT="45882" marB="45882"/>
                </a:tc>
                <a:tc>
                  <a:txBody>
                    <a:bodyPr/>
                    <a:lstStyle/>
                    <a:p>
                      <a:pPr algn="r"/>
                      <a:r>
                        <a:rPr lang="en-US" sz="1800" dirty="0"/>
                        <a:t>✌️</a:t>
                      </a:r>
                      <a:endParaRPr lang="en-US" sz="1600" dirty="0"/>
                    </a:p>
                  </a:txBody>
                  <a:tcPr marL="91763" marR="91763" marT="45882" marB="45882"/>
                </a:tc>
                <a:extLst>
                  <a:ext uri="{0D108BD9-81ED-4DB2-BD59-A6C34878D82A}">
                    <a16:rowId xmlns:a16="http://schemas.microsoft.com/office/drawing/2014/main" val="2922068968"/>
                  </a:ext>
                </a:extLst>
              </a:tr>
              <a:tr h="345032">
                <a:tc>
                  <a:txBody>
                    <a:bodyPr/>
                    <a:lstStyle/>
                    <a:p>
                      <a:pPr algn="ctr"/>
                      <a:r>
                        <a:rPr lang="en-US" sz="1600" dirty="0"/>
                        <a:t>13</a:t>
                      </a:r>
                    </a:p>
                  </a:txBody>
                  <a:tcPr marL="91763" marR="91763" marT="45882" marB="45882"/>
                </a:tc>
                <a:tc>
                  <a:txBody>
                    <a:bodyPr/>
                    <a:lstStyle/>
                    <a:p>
                      <a:pPr algn="r"/>
                      <a:r>
                        <a:rPr lang="en-US" sz="1600" dirty="0"/>
                        <a:t>1101</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124516158"/>
                  </a:ext>
                </a:extLst>
              </a:tr>
              <a:tr h="345032">
                <a:tc>
                  <a:txBody>
                    <a:bodyPr/>
                    <a:lstStyle/>
                    <a:p>
                      <a:pPr algn="ctr"/>
                      <a:r>
                        <a:rPr lang="en-US" sz="1600" dirty="0"/>
                        <a:t>14</a:t>
                      </a:r>
                    </a:p>
                  </a:txBody>
                  <a:tcPr marL="91763" marR="91763" marT="45882" marB="45882"/>
                </a:tc>
                <a:tc>
                  <a:txBody>
                    <a:bodyPr/>
                    <a:lstStyle/>
                    <a:p>
                      <a:pPr algn="r"/>
                      <a:r>
                        <a:rPr lang="en-US" sz="1600" dirty="0"/>
                        <a:t>1110</a:t>
                      </a:r>
                    </a:p>
                  </a:txBody>
                  <a:tcPr marL="91763" marR="91763" marT="45882" marB="45882"/>
                </a:tc>
                <a:tc>
                  <a:txBody>
                    <a:bodyPr/>
                    <a:lstStyle/>
                    <a:p>
                      <a:pPr algn="r"/>
                      <a:r>
                        <a:rPr lang="en-US" sz="1600" dirty="0"/>
                        <a:t>🍀</a:t>
                      </a:r>
                    </a:p>
                  </a:txBody>
                  <a:tcPr marL="91763" marR="91763" marT="45882" marB="45882"/>
                </a:tc>
                <a:extLst>
                  <a:ext uri="{0D108BD9-81ED-4DB2-BD59-A6C34878D82A}">
                    <a16:rowId xmlns:a16="http://schemas.microsoft.com/office/drawing/2014/main" val="1549681625"/>
                  </a:ext>
                </a:extLst>
              </a:tr>
              <a:tr h="345032">
                <a:tc>
                  <a:txBody>
                    <a:bodyPr/>
                    <a:lstStyle/>
                    <a:p>
                      <a:pPr algn="ctr"/>
                      <a:r>
                        <a:rPr lang="en-US" sz="1600" dirty="0"/>
                        <a:t>15</a:t>
                      </a:r>
                    </a:p>
                  </a:txBody>
                  <a:tcPr marL="91763" marR="91763" marT="45882" marB="45882"/>
                </a:tc>
                <a:tc>
                  <a:txBody>
                    <a:bodyPr/>
                    <a:lstStyle/>
                    <a:p>
                      <a:pPr algn="r"/>
                      <a:r>
                        <a:rPr lang="en-US" sz="1600" dirty="0"/>
                        <a:t>1111</a:t>
                      </a:r>
                    </a:p>
                  </a:txBody>
                  <a:tcPr marL="91763" marR="91763" marT="45882" marB="45882"/>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t>🖐</a:t>
                      </a:r>
                    </a:p>
                  </a:txBody>
                  <a:tcPr marL="91763" marR="91763" marT="45882" marB="45882"/>
                </a:tc>
                <a:extLst>
                  <a:ext uri="{0D108BD9-81ED-4DB2-BD59-A6C34878D82A}">
                    <a16:rowId xmlns:a16="http://schemas.microsoft.com/office/drawing/2014/main" val="2661776271"/>
                  </a:ext>
                </a:extLst>
              </a:tr>
            </a:tbl>
          </a:graphicData>
        </a:graphic>
      </p:graphicFrame>
    </p:spTree>
    <p:extLst>
      <p:ext uri="{BB962C8B-B14F-4D97-AF65-F5344CB8AC3E}">
        <p14:creationId xmlns:p14="http://schemas.microsoft.com/office/powerpoint/2010/main" val="2660018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3175</TotalTime>
  <Words>5382</Words>
  <Application>Microsoft Macintosh PowerPoint</Application>
  <PresentationFormat>Widescreen</PresentationFormat>
  <Paragraphs>1472</Paragraphs>
  <Slides>77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Cabin</vt:lpstr>
      <vt:lpstr>Arial</vt:lpstr>
      <vt:lpstr>Calibri</vt:lpstr>
      <vt:lpstr>Calibri Light</vt:lpstr>
      <vt:lpstr>Courier</vt:lpstr>
      <vt:lpstr>Courier New</vt:lpstr>
      <vt:lpstr>Office Theme</vt:lpstr>
      <vt:lpstr>The CDC 6504 Microprocessor</vt:lpstr>
      <vt:lpstr>Outline</vt:lpstr>
      <vt:lpstr>Review: What is missing?</vt:lpstr>
      <vt:lpstr>PowerPoint Presentation</vt:lpstr>
      <vt:lpstr>Fetch-Decode-Execute-Cycle</vt:lpstr>
      <vt:lpstr>Machine Language Instructions</vt:lpstr>
      <vt:lpstr>Let's learn Base-16 (Hexadecimal)</vt:lpstr>
      <vt:lpstr>Recall Base-2</vt:lpstr>
      <vt:lpstr>The first problem with Base-16</vt:lpstr>
      <vt:lpstr>AI suggested these emoji's</vt:lpstr>
      <vt:lpstr>No emojis in 1940 😭📅😭</vt:lpstr>
      <vt:lpstr>Base-10 and Base-16 (Hexadecimal) numbers</vt:lpstr>
      <vt:lpstr>Base-16 to/from Base-2</vt:lpstr>
      <vt:lpstr>Keep it simple for now</vt:lpstr>
      <vt:lpstr>Chuck's not-so-quick Guide to Base-16</vt:lpstr>
      <vt:lpstr>ASCII – 8 Bits</vt:lpstr>
      <vt:lpstr>PowerPoint Presentation</vt:lpstr>
      <vt:lpstr>Multi-Byte Characters (a quick aside…)</vt:lpstr>
      <vt:lpstr>What is Programming?</vt:lpstr>
      <vt:lpstr>PowerPoint Presentation</vt:lpstr>
      <vt:lpstr>PowerPoint Presentation</vt:lpstr>
      <vt:lpstr>Program Steps or Program Flow</vt:lpstr>
      <vt:lpstr>Sequential Steps</vt:lpstr>
      <vt:lpstr>Conditional Steps</vt:lpstr>
      <vt:lpstr>Repeated Steps</vt:lpstr>
      <vt:lpstr>Variables</vt:lpstr>
      <vt:lpstr>The CDC6504 Architecture</vt:lpstr>
      <vt:lpstr>MOS Technology 6502</vt:lpstr>
      <vt:lpstr>Homage to the the CDC 6500</vt:lpstr>
      <vt:lpstr>Homage to the the CDC 6500</vt:lpstr>
      <vt:lpstr>CDC6504 Architecture</vt:lpstr>
      <vt:lpstr>Programming the CDC6504</vt:lpstr>
      <vt:lpstr>Our first Program</vt:lpstr>
      <vt:lpstr>Our first Program</vt:lpstr>
      <vt:lpstr>Our first Program</vt:lpstr>
      <vt:lpstr>Our first Program</vt:lpstr>
      <vt:lpstr>Our first Program</vt:lpstr>
      <vt:lpstr>Our CPU from Logic, Gates, Transistors</vt:lpstr>
      <vt:lpstr>Our CPU from Logic, Gates, Transistors</vt:lpstr>
      <vt:lpstr>Looking closer</vt:lpstr>
      <vt:lpstr>If you had time…</vt:lpstr>
      <vt:lpstr>CDC6504 Machine Language</vt:lpstr>
      <vt:lpstr>CDC6504 Architecture</vt:lpstr>
      <vt:lpstr>Index Instructions (8-bit)</vt:lpstr>
      <vt:lpstr>16-Bit Instructions</vt:lpstr>
      <vt:lpstr>Load / Store Instructions</vt:lpstr>
      <vt:lpstr>Arithmetic Instructions</vt:lpstr>
      <vt:lpstr>Comparison Instructions</vt:lpstr>
      <vt:lpstr>There is no IF statement in Machine Code</vt:lpstr>
      <vt:lpstr>There is no IF statement in Machine Code</vt:lpstr>
      <vt:lpstr>PowerPoint Presentation</vt:lpstr>
      <vt:lpstr>Assembly gives us labels</vt:lpstr>
      <vt:lpstr>Jumps are far simpler than "if logic"</vt:lpstr>
      <vt:lpstr>There is no "for" or "while" in machine language</vt:lpstr>
      <vt:lpstr>PowerPoint Presentation</vt:lpstr>
      <vt:lpstr>CDC 6504 – Assembly Language</vt:lpstr>
      <vt:lpstr>CDC6504 Architecture</vt:lpstr>
      <vt:lpstr>Data Directive – Assembly Only</vt:lpstr>
      <vt:lpstr>Add 5 + 15 and Store</vt:lpstr>
      <vt:lpstr>Conditional convert to upper case</vt:lpstr>
      <vt:lpstr>Print Hello</vt:lpstr>
      <vt:lpstr>Count to Five</vt:lpstr>
      <vt:lpstr>CPU Emulators are  Thing</vt:lpstr>
      <vt:lpstr>PowerPoint Presentation</vt:lpstr>
      <vt:lpstr>Building Emulators for Historical CPUs</vt:lpstr>
      <vt:lpstr>Archive.org: Internet Arcade</vt:lpstr>
      <vt:lpstr>Game: Dig Dug</vt:lpstr>
      <vt:lpstr>Dig Dug Startup – JSMAME Emulator</vt:lpstr>
      <vt:lpstr>WASM – Web Assembly</vt:lpstr>
      <vt:lpstr>WASM Hello World</vt:lpstr>
      <vt:lpstr>PowerPoint Presentation</vt:lpstr>
      <vt:lpstr>CPU Evolution</vt:lpstr>
      <vt:lpstr>PowerPoint Presentation</vt:lpstr>
      <vt:lpstr>Apple Computer Processors over time</vt:lpstr>
      <vt:lpstr>Fun Aside – the 6502 influenced ARM</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CDC 8512 MicroProcessor</dc:title>
  <dc:creator>Severance, Charles</dc:creator>
  <cp:lastModifiedBy>Severance, Charles</cp:lastModifiedBy>
  <cp:revision>187</cp:revision>
  <dcterms:created xsi:type="dcterms:W3CDTF">2023-02-08T12:14:18Z</dcterms:created>
  <dcterms:modified xsi:type="dcterms:W3CDTF">2025-11-23T05:21:24Z</dcterms:modified>
</cp:coreProperties>
</file>